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4"/>
    <p:sldMasterId id="2147483669" r:id="rId5"/>
  </p:sldMasterIdLst>
  <p:notesMasterIdLst>
    <p:notesMasterId r:id="rId20"/>
  </p:notesMasterIdLst>
  <p:handoutMasterIdLst>
    <p:handoutMasterId r:id="rId21"/>
  </p:handoutMasterIdLst>
  <p:sldIdLst>
    <p:sldId id="288" r:id="rId6"/>
    <p:sldId id="291" r:id="rId7"/>
    <p:sldId id="298" r:id="rId8"/>
    <p:sldId id="263" r:id="rId9"/>
    <p:sldId id="257" r:id="rId10"/>
    <p:sldId id="258" r:id="rId11"/>
    <p:sldId id="270" r:id="rId12"/>
    <p:sldId id="271" r:id="rId13"/>
    <p:sldId id="272" r:id="rId14"/>
    <p:sldId id="273" r:id="rId15"/>
    <p:sldId id="274" r:id="rId16"/>
    <p:sldId id="268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angelo Celozzi" initials="MC" lastIdx="1" clrIdx="0">
    <p:extLst>
      <p:ext uri="{19B8F6BF-5375-455C-9EA6-DF929625EA0E}">
        <p15:presenceInfo xmlns:p15="http://schemas.microsoft.com/office/powerpoint/2012/main" userId="S::michelangelo.celozzi@fci-engineering.com::90e52221-c4be-46be-8825-8af9255406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E39"/>
    <a:srgbClr val="5C4187"/>
    <a:srgbClr val="0F466D"/>
    <a:srgbClr val="1E3C64"/>
    <a:srgbClr val="223C6C"/>
    <a:srgbClr val="00589A"/>
    <a:srgbClr val="FFCC00"/>
    <a:srgbClr val="56319F"/>
    <a:srgbClr val="9999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9E0F62-3F7C-4D8D-9FDF-5512698C08C8}" v="8" dt="2019-10-29T16:26:16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96308" autoAdjust="0"/>
  </p:normalViewPr>
  <p:slideViewPr>
    <p:cSldViewPr snapToGrid="0">
      <p:cViewPr varScale="1">
        <p:scale>
          <a:sx n="78" d="100"/>
          <a:sy n="78" d="100"/>
        </p:scale>
        <p:origin x="710" y="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79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1587385-DE03-4545-850E-703D5D22C1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F8A8EDE-8B20-474A-A7AB-FD72B2FFD8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t-IT" dirty="0"/>
              <a:t>10 </a:t>
            </a:r>
            <a:r>
              <a:rPr lang="en-GB" dirty="0"/>
              <a:t>May</a:t>
            </a:r>
            <a:r>
              <a:rPr lang="it-IT" dirty="0"/>
              <a:t> 2019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4DE573A-9398-45E5-BE23-DBB2C45C3C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065F253-3842-4583-9459-328EC41924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296CA-75CE-4285-B020-B38458E7914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714123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t-IT" dirty="0"/>
              <a:t>10 </a:t>
            </a:r>
            <a:r>
              <a:rPr lang="en-GB" noProof="0" dirty="0"/>
              <a:t>May</a:t>
            </a:r>
            <a:r>
              <a:rPr lang="it-IT" dirty="0"/>
              <a:t> 2019</a:t>
            </a:r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3AB76-E0F8-4E56-AF63-8BBBBA1BF70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676187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10 </a:t>
            </a:r>
            <a:r>
              <a:rPr lang="en-GB" noProof="0"/>
              <a:t>May</a:t>
            </a:r>
            <a:r>
              <a:rPr lang="it-IT"/>
              <a:t> 2019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3AB76-E0F8-4E56-AF63-8BBBBA1BF70C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6440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BF832-261B-470E-BBDE-EA939E1ED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63494D-6BC1-46EE-836E-98A85BF08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C4AAB-425D-4A9B-B6BC-B6920BCC2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Brussels 10 </a:t>
            </a:r>
            <a:r>
              <a:rPr lang="en-US" noProof="0"/>
              <a:t>May</a:t>
            </a:r>
            <a:r>
              <a:rPr lang="it-IT"/>
              <a:t> 2019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6BFD0-286E-4CB7-A8CB-A6BC1733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FE1C6-1E61-479B-A64F-59801C38F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2D30-15F6-4E57-B81C-5510C18FB70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456007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7AD73-F622-44A2-AB62-CE77C9275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060895-27EA-42B2-8F82-0685B7EDE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D099A-D9C6-4D2E-ACE3-5673871C3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Brussels 10 </a:t>
            </a:r>
            <a:r>
              <a:rPr lang="en-US" noProof="0"/>
              <a:t>May</a:t>
            </a:r>
            <a:r>
              <a:rPr lang="it-IT"/>
              <a:t> 2019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27A26-FDB8-41F0-BBF6-F6CAB5B8C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D927-582C-419E-B887-FEDEEEB99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2D30-15F6-4E57-B81C-5510C18FB70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522863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2E3419-ACE2-4F9C-9FC6-6D745A78C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14D19C-EF17-4AE8-83E7-3740210E0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00DB8-1F5E-4591-A1FD-5E1A0E79F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Brussels 10 </a:t>
            </a:r>
            <a:r>
              <a:rPr lang="en-US" noProof="0"/>
              <a:t>May</a:t>
            </a:r>
            <a:r>
              <a:rPr lang="it-IT"/>
              <a:t> 2019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18685-2582-43C9-8093-CA71B0139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7391F-9977-4100-9751-3BD6337E0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2D30-15F6-4E57-B81C-5510C18FB70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49789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43BEBE-1CFC-4297-9665-223289940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45" y="1839758"/>
            <a:ext cx="11814372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4CF010-9155-4B78-A56C-93C3B663D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B50EE8-6C5A-41CC-8E02-9B9A7DAE8E5F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951EB342-CE53-4C2A-9B9C-11145F4F3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90733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F5215D-726F-40CC-890D-D9B3AEB62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AB51141-2CA2-4FE9-8EC4-FB9A3CD6A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78980E-692D-422C-8D7A-2EC6D66BB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CF70-6604-4B62-AD05-007842FFADA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2B1FA4-75BA-4EEB-ABA9-E516E1AF4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F6025F-AA19-4602-99FE-12F7BECB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F300-3812-487F-8B3D-A0DD0547517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43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05A12B-F743-4581-A78A-39482E6D5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B93669-B2C9-4865-BA86-5CA705A99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75C236-5717-4CC2-96AB-2778B5FD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CF70-6604-4B62-AD05-007842FFADA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1AD942-0421-4241-9155-5D7C356E0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88BEFC-01E0-4CF6-8417-CE19A814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F300-3812-487F-8B3D-A0DD0547517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22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D5168E-8CFF-4942-905B-15FF5B3B9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5306523-FCCC-40BD-B6A6-C3CC16E23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10C646-9752-4DFC-BBA4-0006526F4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CF70-6604-4B62-AD05-007842FFADA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280B63-EB10-44C2-B71E-FE86BDF93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2EC755-4469-4AA3-A267-45FD10599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F300-3812-487F-8B3D-A0DD0547517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90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C10B7F-965F-4381-840C-002FF5844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544E3D-EA65-496F-8317-F10D4F218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917FF4F-B5BD-4CB8-9D55-31F750818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BEF1C0D-8068-40BC-925F-F89F2EF9D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CF70-6604-4B62-AD05-007842FFADA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C2662DC-C67C-4BF0-94E3-E067CE5E8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F4D415-9131-4A3B-B49F-3A218300B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F300-3812-487F-8B3D-A0DD0547517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2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3F47CE-03CA-4EB4-A975-9D63E3430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DC57C87-7320-49CA-827E-7935CCFA6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534C281-6990-403D-84F4-FEDC9C59F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93D423E-C18E-400A-BB7B-D72816A0BB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F188B23-B419-427E-BA2E-79BD630CE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C7B3F93-7664-4BBA-A810-EDDC40534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CF70-6604-4B62-AD05-007842FFADA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6B4DAFE-B419-4C27-B099-107280E5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CA7C977-C117-4BB4-9483-0BFAB396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F300-3812-487F-8B3D-A0DD0547517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4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A2EE75-B4BC-4B65-9FEF-01FC849B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8874D7B-F303-408A-8582-75871E662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CF70-6604-4B62-AD05-007842FFADA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3492E8-1C50-45DC-A7FB-C4B43B85F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29A36DB-81D4-4000-949B-ED3484469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F300-3812-487F-8B3D-A0DD0547517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01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0FA9CBC-3052-48FA-BCAD-728821B10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CF70-6604-4B62-AD05-007842FFADA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02213FC-5DD1-4E7E-90FF-7F923D93F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1E025AC-C2CC-4DB1-B955-5E056F5A7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F300-3812-487F-8B3D-A0DD0547517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1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92929-A57F-4179-BE0A-B2D8595DF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061F6-644A-457A-BDC0-D4DE45397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C6D90-ABD3-4132-A67C-3761AA0A6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Brussels 10 </a:t>
            </a:r>
            <a:r>
              <a:rPr lang="en-US" noProof="0"/>
              <a:t>May</a:t>
            </a:r>
            <a:r>
              <a:rPr lang="it-IT"/>
              <a:t> 2019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4E230-001B-48A0-8FFE-E56633DF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98019-DFA5-41B5-909E-16AEC217F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2D30-15F6-4E57-B81C-5510C18FB70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840575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7831A3-B8B8-4EEE-B8C0-8CC5BC1C4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E028E2-8983-454E-B912-776226E4D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5EC2D8-8321-4180-BB01-10DBBE386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2E67AB-06E6-4328-A67C-00C2D242E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CF70-6604-4B62-AD05-007842FFADA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1E004E7-43FA-436D-AF5B-0102B99A1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9C2578-F9A9-4E4D-A1FC-86C7B66E5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F300-3812-487F-8B3D-A0DD0547517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14B4D2-A4A9-464C-96F1-23C2FE1D2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D5E24E5-9A38-49BD-87FB-8EC1156760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28F259F-DDB9-4D81-81B0-D822D14FA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F8F6DB0-43CE-45F1-B666-D6AE86B1E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CF70-6604-4B62-AD05-007842FFADA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391C410-68A9-416C-9750-8969071C7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7415818-F5E4-4DB8-990D-EE4B04079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F300-3812-487F-8B3D-A0DD0547517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45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F8321A-E488-4931-BC38-5C979AD3D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15EDB05-530D-4767-89FB-7DE1BFE8E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BBAC82-FBC2-4D57-BB90-D023A8ECB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CF70-6604-4B62-AD05-007842FFADA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CAFB23-F47F-48AB-98D8-0E7005AC3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E7669B-B8AD-408B-8EB2-F9B1214C9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F300-3812-487F-8B3D-A0DD0547517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5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B98E80A-1900-487D-9224-3F9DAF6663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A001871-61B2-4E9F-9E56-16DD0BC78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74C614-31E2-426D-89B1-4E0A82C0F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CF70-6604-4B62-AD05-007842FFADA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945BB6-20ED-49FF-9D9F-35063242E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17003D-A331-4102-B709-41785339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F300-3812-487F-8B3D-A0DD0547517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2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2028-89A3-4965-8CBD-A9E7417F6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3F8A7-319C-448C-BB52-8217DC20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7AF0B-897C-4836-998E-8DDDA3FF5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Brussels 10 </a:t>
            </a:r>
            <a:r>
              <a:rPr lang="en-US" noProof="0"/>
              <a:t>May</a:t>
            </a:r>
            <a:r>
              <a:rPr lang="it-IT"/>
              <a:t> 2019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6B7B6-C473-4278-AE7A-8D5FE285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3DE58-078E-48BF-9C82-442725A5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2D30-15F6-4E57-B81C-5510C18FB70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732387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E141F-A91C-4488-9D1E-F8D7E6269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54678-E270-4478-947A-F9860DD951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0FCE-1653-4129-B34D-61BDDE525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C287F-76CE-409D-A5C0-2E453D498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Brussels 10 </a:t>
            </a:r>
            <a:r>
              <a:rPr lang="en-US" noProof="0"/>
              <a:t>May</a:t>
            </a:r>
            <a:r>
              <a:rPr lang="it-IT"/>
              <a:t> 2019</a:t>
            </a:r>
            <a:endParaRPr lang="it-I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5C419-0112-4141-BF91-BC7E30E60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70ABD-39EF-4BE1-AB41-355DA9C76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2D30-15F6-4E57-B81C-5510C18FB70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550993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BBE09-E726-43C5-9550-871A4C2C9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52A57-A228-46E8-81A7-F9AD51A12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1E53C-7AAC-45FB-A552-1B6340FC9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23FF1A-42EA-4679-93A0-888F7C5092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7F45B-6DD0-42B9-8118-23753A310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BD2DA1-05F1-41F2-AA92-8B76E683D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Brussels 10 </a:t>
            </a:r>
            <a:r>
              <a:rPr lang="en-US" noProof="0"/>
              <a:t>May</a:t>
            </a:r>
            <a:r>
              <a:rPr lang="it-IT"/>
              <a:t> 2019</a:t>
            </a:r>
            <a:endParaRPr lang="it-IT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1B1F55-C81A-43DC-9004-0AF9FAC13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4BFEDE-455F-4178-A66C-C50C8036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2D30-15F6-4E57-B81C-5510C18FB70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22130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6B949-3458-4E2D-ACEB-61CC8A210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1BEEAC-8203-4325-82BB-513A7ACDE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Brussels 10 </a:t>
            </a:r>
            <a:r>
              <a:rPr lang="en-US" noProof="0"/>
              <a:t>May</a:t>
            </a:r>
            <a:r>
              <a:rPr lang="it-IT"/>
              <a:t> 2019</a:t>
            </a:r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D8478B-1789-44C2-8EE5-B503B9A79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37031-2B75-4422-AC0B-DB6AA79B9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2D30-15F6-4E57-B81C-5510C18FB70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416218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2487C6-70CD-4CF3-854E-7E4070245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Brussels 10 </a:t>
            </a:r>
            <a:r>
              <a:rPr lang="en-US" noProof="0"/>
              <a:t>May</a:t>
            </a:r>
            <a:r>
              <a:rPr lang="it-IT"/>
              <a:t> 2019</a:t>
            </a:r>
            <a:endParaRPr lang="it-I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5E977E-E11F-409F-ADCD-4C08E4E9D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88A63-1522-42CD-A8B2-7F3B0F05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2D30-15F6-4E57-B81C-5510C18FB70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02721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DECF9-5DC5-4657-9911-BBC684E03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F31C0-4275-4086-884C-6C51E7136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185DDB-64F9-4E64-95D1-5C70E3C85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7B71D-68DE-4D68-A4FD-DAB8B3190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Brussels 10 </a:t>
            </a:r>
            <a:r>
              <a:rPr lang="en-US" noProof="0"/>
              <a:t>May</a:t>
            </a:r>
            <a:r>
              <a:rPr lang="it-IT"/>
              <a:t> 2019</a:t>
            </a:r>
            <a:endParaRPr lang="it-I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3EB58-2E4A-483B-BF99-01929EDD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C171A-4AEF-4DD4-BBA7-6F1F43064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2D30-15F6-4E57-B81C-5510C18FB70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851437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1F419-7323-4033-AC3A-84D61B398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35CD22-F6F1-4BD6-9344-5FE368518F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8C2317-5A1B-4D21-B809-F0CC12EFF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6CAA44-758A-4B8D-9CC4-BAA4AE16C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Brussels 10 </a:t>
            </a:r>
            <a:r>
              <a:rPr lang="en-US" noProof="0"/>
              <a:t>May</a:t>
            </a:r>
            <a:r>
              <a:rPr lang="it-IT"/>
              <a:t> 2019</a:t>
            </a:r>
            <a:endParaRPr lang="it-I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EFBA2-CD70-461E-9BDC-6FB84D4C8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AB1E7-AC27-45D9-81AB-516AD405B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2D30-15F6-4E57-B81C-5510C18FB70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873199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6438CF-6689-4F5D-BFA8-35F5E8888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253C0-C84B-4220-A2AF-96E8C3A81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CB544-C17F-4F00-A62F-C6C83FFB0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Brussels 10 </a:t>
            </a:r>
            <a:r>
              <a:rPr lang="en-US" noProof="0"/>
              <a:t>May</a:t>
            </a:r>
            <a:r>
              <a:rPr lang="it-IT"/>
              <a:t> 2019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4C7E7-C7F3-4639-8669-F41718513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1EF3B-A81C-4472-A94A-1D127DE40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62D30-15F6-4E57-B81C-5510C18FB70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88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8FFB25E-643A-4ECB-A215-8FE1DDA9F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9825DB8-98B6-4952-A27D-8E4181DC6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13931B-D5E0-403F-B0AF-68AA65721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5CF70-6604-4B62-AD05-007842FFADA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179417-CD0A-4E94-87BB-AF3809ABB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BDF17C-B791-42AF-9C45-C775A8080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3F300-3812-487F-8B3D-A0DD0547517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0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9427A08-C9DE-4A94-8F65-9EEAB16740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8780" r="1" b="12877"/>
          <a:stretch/>
        </p:blipFill>
        <p:spPr bwMode="auto">
          <a:xfrm>
            <a:off x="643467" y="1157196"/>
            <a:ext cx="10905066" cy="5571066"/>
          </a:xfrm>
          <a:prstGeom prst="rect">
            <a:avLst/>
          </a:prstGeom>
          <a:noFill/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5E9A42B9-F3EC-4496-BE1D-5743FD695402}"/>
              </a:ext>
            </a:extLst>
          </p:cNvPr>
          <p:cNvSpPr/>
          <p:nvPr/>
        </p:nvSpPr>
        <p:spPr>
          <a:xfrm>
            <a:off x="643467" y="1570365"/>
            <a:ext cx="10905066" cy="167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 Presentation and References 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C4B311FD-6CC1-4F74-9F36-1570239D2AE6}"/>
              </a:ext>
            </a:extLst>
          </p:cNvPr>
          <p:cNvSpPr txBox="1">
            <a:spLocks/>
          </p:cNvSpPr>
          <p:nvPr/>
        </p:nvSpPr>
        <p:spPr>
          <a:xfrm>
            <a:off x="0" y="-159930"/>
            <a:ext cx="12192000" cy="1101213"/>
          </a:xfrm>
          <a:prstGeom prst="rect">
            <a:avLst/>
          </a:prstGeom>
          <a:solidFill>
            <a:srgbClr val="002060"/>
          </a:solidFill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TEN – Trans Med Engineering Network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ll MT" panose="02020503060305020303" pitchFamily="18" charset="0"/>
              <a:ea typeface="+mj-ea"/>
              <a:cs typeface="+mj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0A878EA-A1E7-4357-8DC0-8A2FA0C93E19}"/>
              </a:ext>
            </a:extLst>
          </p:cNvPr>
          <p:cNvSpPr txBox="1"/>
          <p:nvPr/>
        </p:nvSpPr>
        <p:spPr>
          <a:xfrm>
            <a:off x="643467" y="5527933"/>
            <a:ext cx="10368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November 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TEN - Michelangelo Celozzi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michelangelo.celozzi@fci.engineering.com</a:t>
            </a:r>
          </a:p>
        </p:txBody>
      </p:sp>
    </p:spTree>
    <p:extLst>
      <p:ext uri="{BB962C8B-B14F-4D97-AF65-F5344CB8AC3E}">
        <p14:creationId xmlns:p14="http://schemas.microsoft.com/office/powerpoint/2010/main" val="11726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CACC9065-AF45-4399-B10E-C633A9E44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273498"/>
              </p:ext>
            </p:extLst>
          </p:nvPr>
        </p:nvGraphicFramePr>
        <p:xfrm>
          <a:off x="108155" y="273175"/>
          <a:ext cx="11995354" cy="6537960"/>
        </p:xfrm>
        <a:graphic>
          <a:graphicData uri="http://schemas.openxmlformats.org/drawingml/2006/table">
            <a:tbl>
              <a:tblPr firstRow="1" firstCol="1" bandRow="1"/>
              <a:tblGrid>
                <a:gridCol w="2399071">
                  <a:extLst>
                    <a:ext uri="{9D8B030D-6E8A-4147-A177-3AD203B41FA5}">
                      <a16:colId xmlns:a16="http://schemas.microsoft.com/office/drawing/2014/main" val="1851573427"/>
                    </a:ext>
                  </a:extLst>
                </a:gridCol>
                <a:gridCol w="4503174">
                  <a:extLst>
                    <a:ext uri="{9D8B030D-6E8A-4147-A177-3AD203B41FA5}">
                      <a16:colId xmlns:a16="http://schemas.microsoft.com/office/drawing/2014/main" val="2923015679"/>
                    </a:ext>
                  </a:extLst>
                </a:gridCol>
                <a:gridCol w="5093109">
                  <a:extLst>
                    <a:ext uri="{9D8B030D-6E8A-4147-A177-3AD203B41FA5}">
                      <a16:colId xmlns:a16="http://schemas.microsoft.com/office/drawing/2014/main" val="3097823038"/>
                    </a:ext>
                  </a:extLst>
                </a:gridCol>
              </a:tblGrid>
              <a:tr h="470914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Giancarlo Manzoni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Former 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High Level Executive Manager at ENEL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where he has been Head for of several relevant projects, like: the UHV (1000 kV) international project (Italy, Argentina, British Columbia, Brazil); studies and specifications for the HVDC converters stations of the Italian DC interconnections; feasibility studies of the HVDC link Italy-Greece; Connection to the EHV AC grid of rapidly variable loads; 400 kV under-ground cable penetration in large metropolitan areas; Enel experimental facility for wind generator testing and large photovoltaic power plants. 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t-IT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Chairman and CEO of ENGINET Engineering. Electrical Engineer (M.Sc.) with high level  international experience in the Electricity Sector.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Former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High Level Executive Manager at ENEL,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where he has been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Head for of several relevant projects, like: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UHV (1000 kV) international project (Italy, Argentina, British Columbia, Brazil);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studies and specifications for the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HVDC converters stations of the Italian DC interconnections;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feasibility studies of the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HVDC link Italy-Greece; Connection to the EHV AC grid of rapidly variable loads; 400 kV under-ground cable penetration in large metropolitan areas; Enel experimental facility for wind generator testing and large photovoltaic power plants.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His field of experience includes: studies for generation &amp; transmission expansion;  distribution network studies; electricity market rules; energy consumption forecasts, reliability evaluation and  power system analysis; lines, cables, substations, technical-economical studies;  power system operation and operational security; power quality; energy storage for electric mobility and RES; innovative technologies for generation; environmental impact of electrical technologies; planning, organization and management of research activities 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Advisor of the Italian Government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 was member of the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Commission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 the analysis  of th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 Italy-Switzerland black-out of 2003 and responsible of the final report;  as Advisor of the Italian Regulatory Authority for Electricity (AEEG)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 was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Representative of  Italy in the International Commission for the German-European black-out of 2006.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Specific World-Wide experience.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Expert for Technical Assistance of ENEL to foreign Countries,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 was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Project Manager of several Planning Studies for electrical power systems of South America, Africa, Asia and Eastern Europe,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acquiring a deep knowledge of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development projects and of feasibility studies in industrialized and in newly industrialized Countries  and Developing Countries. He had an intense international activity in the 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Cigre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the International Council on Large Electric Systems -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as Chairman of the Planning Committee, Member of the Administrative Council, Chairman of the Italian National Committee, and in 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Eurelectric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UNIPEDE and UCTE (today ENTSO – E).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100"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just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Some of the international projects, in which he had a leading role </a:t>
                      </a:r>
                    </a:p>
                    <a:p>
                      <a:pPr marL="2095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#"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Med-TSO Master Plan of the Mediterranean Interconnections</a:t>
                      </a:r>
                      <a:r>
                        <a:rPr lang="en-US" sz="11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: ten year expansion  study (2014).</a:t>
                      </a:r>
                    </a:p>
                    <a:p>
                      <a:pPr marL="2095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#"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Introduction of RES generation in the South-East Mediterranean Countries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(EC Project Paving the Way for the Mediterranean Solar Plan  2010-12)</a:t>
                      </a:r>
                    </a:p>
                    <a:p>
                      <a:pPr marL="2095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#"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MEDGRID  study of an “Electric Corridor” from Africa (Maghreb) to Central Europe, through Italy (2013-14)</a:t>
                      </a:r>
                    </a:p>
                    <a:p>
                      <a:pPr marL="2095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#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Interconnection between 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Northern and Central part of the Chile  power systems (2012)</a:t>
                      </a:r>
                    </a:p>
                    <a:p>
                      <a:pPr marL="2095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#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Expansion plan of the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South to  Center Chile transmission system,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for the  choice between HVDC or 765 kV AC transmission (2012)</a:t>
                      </a:r>
                    </a:p>
                    <a:p>
                      <a:pPr marL="2095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#"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Network expansion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studies for new wind generation in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Eire - North Ireland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. (2011)</a:t>
                      </a:r>
                    </a:p>
                    <a:p>
                      <a:pPr marL="209550" indent="-17145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#"/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Governmental Commission for the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Italy-Switzerland blackout of 2003</a:t>
                      </a:r>
                    </a:p>
                    <a:p>
                      <a:pPr marL="209550" indent="-17145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#"/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European Commission for the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German-European black-out of 2005</a:t>
                      </a:r>
                    </a:p>
                    <a:p>
                      <a:pPr marL="209550" indent="-17145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#"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Brazil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planning  of 500 KV transmission system, for  the evacuation of large hydropower  generation,</a:t>
                      </a:r>
                    </a:p>
                    <a:p>
                      <a:pPr marL="209550" indent="-171450" algn="just" defTabSz="914400" rtl="0" eaLnBrk="1" latinLnBrk="0" hangingPunct="1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#"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Iran</a:t>
                      </a:r>
                      <a:r>
                        <a:rPr lang="en-US" sz="11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: benchmarking of AC and DC solutions  for the bulk transmission of nuclear power plant production (</a:t>
                      </a:r>
                      <a:r>
                        <a:rPr lang="en-US" sz="110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Tavanir</a:t>
                      </a:r>
                      <a:r>
                        <a:rPr lang="en-US" sz="11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)</a:t>
                      </a:r>
                    </a:p>
                    <a:p>
                      <a:pPr marL="209550" indent="-171450" algn="just" defTabSz="914400" rtl="0" eaLnBrk="1" latinLnBrk="0" hangingPunct="1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#"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Argentina: </a:t>
                      </a:r>
                      <a:r>
                        <a:rPr lang="en-US" sz="11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expansion plan of the HV network of the province of  Buenos Ayres; </a:t>
                      </a:r>
                    </a:p>
                    <a:p>
                      <a:pPr marL="209550" indent="-171450" algn="just" defTabSz="914400" rtl="0" eaLnBrk="1" latinLnBrk="0" hangingPunct="1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#"/>
                      </a:pPr>
                      <a:r>
                        <a:rPr lang="en-US" sz="1100" b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Mozambico</a:t>
                      </a:r>
                      <a:r>
                        <a:rPr lang="en-US" sz="11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: </a:t>
                      </a:r>
                      <a:r>
                        <a:rPr lang="en-US" sz="11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rehabilitation study of the </a:t>
                      </a:r>
                      <a:r>
                        <a:rPr lang="en-US" sz="11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Cahora </a:t>
                      </a:r>
                      <a:r>
                        <a:rPr lang="en-US" sz="1100" b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Bassa</a:t>
                      </a:r>
                      <a:r>
                        <a:rPr lang="en-US" sz="11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HVDC link; </a:t>
                      </a:r>
                    </a:p>
                    <a:p>
                      <a:pPr marL="209550" indent="-17145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#"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Zaire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World Bank Consultancy for SNEL on  Inga Shaba Project </a:t>
                      </a:r>
                    </a:p>
                    <a:p>
                      <a:pPr marL="209550" indent="-17145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#"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Russia - Kazakhstan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joint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Italy-Russian studies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for the project of UHV transmission  </a:t>
                      </a:r>
                    </a:p>
                    <a:p>
                      <a:pPr marL="209550" indent="-171450" algn="just" defTabSz="914400" rtl="0" eaLnBrk="1" latinLnBrk="0" hangingPunct="1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#"/>
                      </a:pPr>
                      <a:r>
                        <a:rPr lang="en-US" sz="11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Mediterranean Electric Ring (</a:t>
                      </a:r>
                      <a:r>
                        <a:rPr lang="en-US" sz="11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MEDRING</a:t>
                      </a:r>
                      <a:r>
                        <a:rPr lang="en-US" sz="11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) </a:t>
                      </a:r>
                      <a:r>
                        <a:rPr lang="en-US" sz="11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expansion and dynamics studies for the electrical network of the South and East Mediterranean Countries </a:t>
                      </a:r>
                      <a:r>
                        <a:rPr lang="en-US" sz="11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(funded by the European Commission, )</a:t>
                      </a:r>
                    </a:p>
                    <a:p>
                      <a:pPr marL="209550" indent="-171450" algn="just" defTabSz="914400" rtl="0" eaLnBrk="1" latinLnBrk="0" hangingPunct="1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#"/>
                      </a:pPr>
                      <a:r>
                        <a:rPr lang="en-US" sz="11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Chairman of the </a:t>
                      </a:r>
                      <a:r>
                        <a:rPr lang="en-US" sz="1100" b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Eurelectric</a:t>
                      </a:r>
                      <a:r>
                        <a:rPr lang="en-US" sz="11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SYSTMED </a:t>
                      </a:r>
                      <a:r>
                        <a:rPr lang="en-US" sz="11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group for the interconnection of Europe and Morocco, Algeria, </a:t>
                      </a:r>
                      <a:r>
                        <a:rPr lang="en-US" sz="1100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Lybia</a:t>
                      </a:r>
                      <a:r>
                        <a:rPr lang="en-US" sz="11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, Egypt, Jordan, Syria, Turkey</a:t>
                      </a:r>
                    </a:p>
                    <a:p>
                      <a:pPr marL="38100" algn="just">
                        <a:spcAft>
                          <a:spcPts val="0"/>
                        </a:spcAft>
                      </a:pP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796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449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14775C6A-90DA-46A1-94E5-9E9C0C93F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820279"/>
              </p:ext>
            </p:extLst>
          </p:nvPr>
        </p:nvGraphicFramePr>
        <p:xfrm>
          <a:off x="531222" y="330927"/>
          <a:ext cx="11260183" cy="6537960"/>
        </p:xfrm>
        <a:graphic>
          <a:graphicData uri="http://schemas.openxmlformats.org/drawingml/2006/table">
            <a:tbl>
              <a:tblPr firstRow="1" firstCol="1" bandRow="1"/>
              <a:tblGrid>
                <a:gridCol w="1799874">
                  <a:extLst>
                    <a:ext uri="{9D8B030D-6E8A-4147-A177-3AD203B41FA5}">
                      <a16:colId xmlns:a16="http://schemas.microsoft.com/office/drawing/2014/main" val="1851573427"/>
                    </a:ext>
                  </a:extLst>
                </a:gridCol>
                <a:gridCol w="9460309">
                  <a:extLst>
                    <a:ext uri="{9D8B030D-6E8A-4147-A177-3AD203B41FA5}">
                      <a16:colId xmlns:a16="http://schemas.microsoft.com/office/drawing/2014/main" val="2923015679"/>
                    </a:ext>
                  </a:extLst>
                </a:gridCol>
              </a:tblGrid>
              <a:tr h="592182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noProof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Giulio Santagostino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noProof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Former General Manager of CESI </a:t>
                      </a:r>
                      <a:endParaRPr lang="en-US" sz="1100" noProof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just"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Master Science Degree in Electrical Engineering from Milan Polytechnical Institute (1968). </a:t>
                      </a:r>
                    </a:p>
                    <a:p>
                      <a:pPr marL="38100" algn="just"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Present position: Consultant.</a:t>
                      </a:r>
                    </a:p>
                    <a:p>
                      <a:pPr marL="38100" algn="just">
                        <a:spcAft>
                          <a:spcPts val="0"/>
                        </a:spcAft>
                      </a:pPr>
                      <a:endParaRPr lang="en-US" sz="1100" b="1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100" algn="just">
                        <a:spcAft>
                          <a:spcPts val="0"/>
                        </a:spcAft>
                      </a:pPr>
                      <a:r>
                        <a:rPr lang="en-US" sz="1100" b="1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Membership in professional bodies</a:t>
                      </a:r>
                      <a:r>
                        <a:rPr lang="en-US" sz="11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</a:p>
                    <a:p>
                      <a:pPr marL="182563" indent="-144463" algn="just"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•	Past-president of the Italian section CIGRE,  former  Italian representative for  “High Voltage DC” and “Circuit Breakers and switching equipment”</a:t>
                      </a:r>
                    </a:p>
                    <a:p>
                      <a:pPr marL="182563" indent="-144463" algn="just"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•	President the Technical Commission of CEI (Italian Electro-technical Committee) and former member of CEI’s Administrative Board. </a:t>
                      </a:r>
                    </a:p>
                    <a:p>
                      <a:pPr marL="182563" indent="-144463" algn="just"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•	former vice-president of AEIT (Federation of Italian Electro-technical and Electronic Association), member of the administrative board;</a:t>
                      </a:r>
                    </a:p>
                    <a:p>
                      <a:pPr marL="182563" indent="-144463" algn="just"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•	former President of European Electric Power Society of EUREL;</a:t>
                      </a:r>
                    </a:p>
                    <a:p>
                      <a:pPr marL="182563" indent="-144463" algn="just"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•	senior member IEEE Institute of Electrical and Electronic Engineers,</a:t>
                      </a:r>
                    </a:p>
                    <a:p>
                      <a:pPr marL="182563" indent="-144463" algn="just"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•	member of AIEE (International Association of Economist of Energy) </a:t>
                      </a:r>
                    </a:p>
                    <a:p>
                      <a:pPr marL="38100" algn="just">
                        <a:spcAft>
                          <a:spcPts val="0"/>
                        </a:spcAft>
                      </a:pPr>
                      <a:endParaRPr lang="en-US" sz="1100" b="1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100" algn="just">
                        <a:spcAft>
                          <a:spcPts val="0"/>
                        </a:spcAft>
                      </a:pPr>
                      <a:r>
                        <a:rPr lang="en-US" sz="1100" b="1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Key qualifications</a:t>
                      </a:r>
                      <a:r>
                        <a:rPr lang="en-US" sz="11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</a:p>
                    <a:p>
                      <a:pPr marL="182563" indent="-144463" algn="just"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•	</a:t>
                      </a:r>
                      <a:r>
                        <a:rPr lang="en-US" sz="1100" b="1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Integrated Generation / Transmission planning</a:t>
                      </a:r>
                      <a:r>
                        <a:rPr lang="en-US" sz="11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Impact of new power plants into the transmission grid.</a:t>
                      </a:r>
                    </a:p>
                    <a:p>
                      <a:pPr marL="182563" indent="-144463" algn="just"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•	</a:t>
                      </a:r>
                      <a:r>
                        <a:rPr lang="en-US" sz="1100" b="1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Transmission Planning. Feasibility studies</a:t>
                      </a:r>
                      <a:r>
                        <a:rPr lang="en-US" sz="11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Technical improvement assessment, optimal transmission expansion and economic evaluation, optimal reactive source expansion planning. Electromechanical and control/protection component specification</a:t>
                      </a:r>
                    </a:p>
                    <a:p>
                      <a:pPr marL="182563" indent="-144463" algn="just"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•	</a:t>
                      </a:r>
                      <a:r>
                        <a:rPr lang="en-US" sz="1100" b="1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Operational Planning of power system</a:t>
                      </a:r>
                      <a:r>
                        <a:rPr lang="en-US" sz="11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Transmission Services and Congestion Management in framework of Electricity Energy Market operation, Optimization of Electricity transfer between interconnected systems, </a:t>
                      </a:r>
                    </a:p>
                    <a:p>
                      <a:pPr marL="182563" indent="-144463" algn="just"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•	</a:t>
                      </a:r>
                      <a:r>
                        <a:rPr lang="en-US" sz="1100" b="1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Electromagnetic performance of  HV/HVDC system</a:t>
                      </a:r>
                      <a:r>
                        <a:rPr lang="en-US" sz="11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insulation coordination, overvoltage control, and harmonic disturbance mitigation.  </a:t>
                      </a:r>
                    </a:p>
                    <a:p>
                      <a:pPr marL="182563" indent="-144463" algn="just">
                        <a:spcAft>
                          <a:spcPts val="0"/>
                        </a:spcAft>
                      </a:pPr>
                      <a:endParaRPr lang="en-US" sz="1100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82563" indent="-144463" algn="just">
                        <a:spcAft>
                          <a:spcPts val="0"/>
                        </a:spcAft>
                      </a:pPr>
                      <a:r>
                        <a:rPr lang="en-US" sz="1100" b="1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Professional experience</a:t>
                      </a:r>
                    </a:p>
                    <a:p>
                      <a:pPr marL="182563" indent="-144463" algn="just"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•	From 2009 acts as consultant in several projects relevant to the  planning and the operation of transmission systems (Argentina, Chile, Italy, Mediterranean Basin, Maghreb-Italy, North Ireland, Saudi-Arabia)</a:t>
                      </a:r>
                    </a:p>
                    <a:p>
                      <a:pPr marL="182563" indent="-144463" algn="just"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•	Year 2007: President of the administrative board of CESI RICERCA, the research company owned by ENEA (Italian Research Institute for Alternative Energy) and CESI.</a:t>
                      </a:r>
                    </a:p>
                    <a:p>
                      <a:pPr marL="182563" indent="-144463" algn="just"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•	Year 2006: Consultant for  CESI on international projects related to transmission planning operation of interconnected networks, and cable system</a:t>
                      </a:r>
                    </a:p>
                    <a:p>
                      <a:pPr marL="182563" indent="-144463" algn="just"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•	Years 2003-2006: Chief Executive Officer of CESI. Main goal was the </a:t>
                      </a:r>
                      <a:r>
                        <a:rPr lang="en-US" sz="1100" noProof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stabilisation</a:t>
                      </a:r>
                      <a:r>
                        <a:rPr lang="en-US" sz="11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of research activities and the development on the international market.</a:t>
                      </a:r>
                    </a:p>
                    <a:p>
                      <a:pPr marL="182563" indent="-144463" algn="just"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•	Year 2000-2002: </a:t>
                      </a:r>
                      <a:r>
                        <a:rPr lang="en-US" sz="1100" b="1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General Manager of CESI</a:t>
                      </a:r>
                      <a:r>
                        <a:rPr lang="en-US" sz="11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Main goal was the integration into CESI of the resources of ENEL’s research and the development of the new business.</a:t>
                      </a:r>
                    </a:p>
                    <a:p>
                      <a:pPr marL="182563" indent="-144463" algn="just"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•	Years 1995-2006: </a:t>
                      </a:r>
                      <a:r>
                        <a:rPr lang="en-US" sz="1100" b="1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General Manager of CESI</a:t>
                      </a:r>
                      <a:r>
                        <a:rPr lang="en-US" sz="11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Supervision of all main CESI projects relating with electricity market, electrical interconnection and restructuring of electrical systems.</a:t>
                      </a:r>
                    </a:p>
                    <a:p>
                      <a:pPr marL="182563" indent="-144463" algn="just"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•	Years 1991-1994: </a:t>
                      </a:r>
                      <a:r>
                        <a:rPr lang="en-US" sz="1100" b="1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Technical director of CESI</a:t>
                      </a:r>
                      <a:r>
                        <a:rPr lang="en-US" sz="11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Coordination of the technical activities and management of the CESI’s major project for transmission planning and operation in Italy and abroad.</a:t>
                      </a:r>
                    </a:p>
                    <a:p>
                      <a:pPr marL="182563" indent="-144463" algn="just"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•	Years 1986-1990: </a:t>
                      </a:r>
                      <a:r>
                        <a:rPr lang="en-US" sz="1100" b="1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CESI R&amp;D manager</a:t>
                      </a:r>
                      <a:r>
                        <a:rPr lang="en-US" sz="11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Coordination of the R&amp;D projects and direct management of the research related to HVDC and to Electromagnetic Compatibility. Responsible for the development of test laboratories and simulation facilities.</a:t>
                      </a:r>
                    </a:p>
                    <a:p>
                      <a:pPr marL="182563" indent="-144463" algn="just"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•	Years 1970-1985: </a:t>
                      </a:r>
                      <a:r>
                        <a:rPr lang="en-US" sz="1100" b="1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From junior engineer to technical manager of CESI Power System Division</a:t>
                      </a:r>
                      <a:r>
                        <a:rPr lang="en-US" sz="11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 Studies and consultancies for planning and operation Transmission and Distribution systems in Italy and abroad ( Argentina, Brazil, Paraguay, Peru, Venezuela United States, Canada, France, Iran, Iraq, India, Pakistan, Mexico, Mozambique, Zaire, Tunisia, Algeria, Turkey)</a:t>
                      </a:r>
                    </a:p>
                    <a:p>
                      <a:pPr marL="182563" indent="-144463" algn="just">
                        <a:spcAft>
                          <a:spcPts val="0"/>
                        </a:spcAft>
                      </a:pPr>
                      <a:endParaRPr lang="en-US" sz="1100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100" algn="just">
                        <a:spcAft>
                          <a:spcPts val="0"/>
                        </a:spcAft>
                      </a:pPr>
                      <a:endParaRPr lang="en-US" sz="1100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796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102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FE9AE81A-C4AB-4D2C-9D02-EF971C9A80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866986"/>
              </p:ext>
            </p:extLst>
          </p:nvPr>
        </p:nvGraphicFramePr>
        <p:xfrm>
          <a:off x="1116323" y="330681"/>
          <a:ext cx="10501162" cy="6196637"/>
        </p:xfrm>
        <a:graphic>
          <a:graphicData uri="http://schemas.openxmlformats.org/drawingml/2006/table">
            <a:tbl>
              <a:tblPr firstRow="1" firstCol="1" bandRow="1"/>
              <a:tblGrid>
                <a:gridCol w="1833354">
                  <a:extLst>
                    <a:ext uri="{9D8B030D-6E8A-4147-A177-3AD203B41FA5}">
                      <a16:colId xmlns:a16="http://schemas.microsoft.com/office/drawing/2014/main" val="1851573427"/>
                    </a:ext>
                  </a:extLst>
                </a:gridCol>
                <a:gridCol w="4444809">
                  <a:extLst>
                    <a:ext uri="{9D8B030D-6E8A-4147-A177-3AD203B41FA5}">
                      <a16:colId xmlns:a16="http://schemas.microsoft.com/office/drawing/2014/main" val="2923015679"/>
                    </a:ext>
                  </a:extLst>
                </a:gridCol>
                <a:gridCol w="4222999">
                  <a:extLst>
                    <a:ext uri="{9D8B030D-6E8A-4147-A177-3AD203B41FA5}">
                      <a16:colId xmlns:a16="http://schemas.microsoft.com/office/drawing/2014/main" val="1229432059"/>
                    </a:ext>
                  </a:extLst>
                </a:gridCol>
              </a:tblGrid>
              <a:tr h="619663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Giovanni Saraceno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1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CEO of 3E Ingegneria. </a:t>
                      </a:r>
                      <a:r>
                        <a:rPr lang="it-IT" sz="1100" b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Electrical</a:t>
                      </a:r>
                      <a:r>
                        <a:rPr lang="it-IT" sz="11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it-IT" sz="1100" b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Enigineer</a:t>
                      </a:r>
                      <a:r>
                        <a:rPr lang="it-IT" sz="11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it-IT" sz="1100" b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MSc</a:t>
                      </a:r>
                      <a:r>
                        <a:rPr lang="it-IT" sz="11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and </a:t>
                      </a:r>
                      <a:r>
                        <a:rPr lang="it-IT" sz="1100" b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Ph.D</a:t>
                      </a:r>
                      <a:r>
                        <a:rPr lang="it-IT" sz="11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with </a:t>
                      </a:r>
                      <a:r>
                        <a:rPr lang="it-IT" sz="1100" b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longstanding</a:t>
                      </a:r>
                      <a:r>
                        <a:rPr lang="it-IT" sz="11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international </a:t>
                      </a:r>
                      <a:r>
                        <a:rPr lang="it-IT" sz="1100" b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experience</a:t>
                      </a:r>
                      <a:r>
                        <a:rPr lang="it-IT" sz="11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in </a:t>
                      </a:r>
                      <a:r>
                        <a:rPr lang="it-IT" sz="1100" b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several</a:t>
                      </a:r>
                      <a:r>
                        <a:rPr lang="it-IT" sz="11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Countries (Albania, Algeria, Burundi, RD Congo, Chile, Iraq, UAE, Mexico, </a:t>
                      </a:r>
                      <a:r>
                        <a:rPr lang="it-IT" sz="1100" b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Romaine</a:t>
                      </a:r>
                      <a:r>
                        <a:rPr lang="it-IT" sz="11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Sierra Leone, U.S.A., Costa Rica, </a:t>
                      </a:r>
                      <a:r>
                        <a:rPr lang="it-IT" sz="1100" b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Italy</a:t>
                      </a:r>
                      <a:r>
                        <a:rPr lang="it-IT" sz="11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South </a:t>
                      </a:r>
                      <a:r>
                        <a:rPr lang="it-IT" sz="1100" b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African</a:t>
                      </a:r>
                      <a:r>
                        <a:rPr lang="it-IT" sz="11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Republic, </a:t>
                      </a:r>
                      <a:r>
                        <a:rPr lang="it-IT" sz="1100" b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England</a:t>
                      </a:r>
                      <a:r>
                        <a:rPr lang="it-IT" sz="11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).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t-IT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CEO of 3E 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Ingegneria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Electrical 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Enigineer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MSc and 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Ph.D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with longstanding international experience in several Countries (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Albania, Algeria, Burundi, RD Congo, Chile, Iraq, UAE, Mexico, Romaine, Sierra Leone, U.S.A., Costa Rica, Italy, South African Republic, England)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Main expertise: Preliminary and Final design of electrical lines and substations (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HV, MV and LV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), Preliminary and detailed design of renewable energy power plants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(wind farms and PV plants).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Manager of  many projects,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inter alia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design of the connections of new generation facilities to the national grid, design and authorization of new power lines and new substations belonging to the national grid.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Main References: </a:t>
                      </a:r>
                    </a:p>
                    <a:p>
                      <a:pPr marL="228600" indent="-2286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 FAW Grand Port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(Iraq, 2014) - Client: PEG - Beneficiary: Energy Ministry of Iraq . Final design and tender documents for electrical part supplying  of all the port infrastructures and related generation (280 MW) and underground transmission (12 km, 132 kV) / distribution 70 km, 33 kV) systems.</a:t>
                      </a:r>
                    </a:p>
                    <a:p>
                      <a:pPr marL="228600" indent="-2286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Scandale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12 MW wind farm and MV/HV substation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(2012 – to date, Italy) - Client: </a:t>
                      </a:r>
                      <a:r>
                        <a:rPr lang="en-US" sz="11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Novenergia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Feasibility Study and Preliminary Design</a:t>
                      </a:r>
                    </a:p>
                    <a:p>
                      <a:pPr marL="228600" indent="-2286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Livorno HV substation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(2013, Italy) - Client: TERNA. Feasibility study, preliminary design.</a:t>
                      </a:r>
                    </a:p>
                    <a:p>
                      <a:pPr marL="228600" indent="-2286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RUZIZI transmission lines and dams rehabilitation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(2012 – 2014, Congo, Burundi and Rwanda) - Client : </a:t>
                      </a:r>
                      <a:r>
                        <a:rPr lang="en-US" sz="11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Organisation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pour </a:t>
                      </a:r>
                      <a:r>
                        <a:rPr lang="en-US" sz="11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l’Énergie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des pays des grand Lacs, UE. Feasibility Study, Final Design, Tender Documents, ESIA of </a:t>
                      </a:r>
                      <a:r>
                        <a:rPr lang="en-US" sz="11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Kamanyola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Station, Transmission Lines, and Cascade Coordination Centre. Investigations, Design and studies of rehabilitation works for the Dams.</a:t>
                      </a:r>
                    </a:p>
                    <a:p>
                      <a:pPr marL="228600" indent="-2286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NAO – Rehabilitation and upgrading of electrical distribution system MV and LV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(2011 – 2012, Sierra Leone) - Client: National </a:t>
                      </a:r>
                      <a:r>
                        <a:rPr lang="en-US" sz="11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Authorising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Office (NAO) – National Power Authority (NPA). Feasibility studies, Preliminary Design, Tender Documents, Assistance during procurement, Supervision of the execution of the installation work</a:t>
                      </a:r>
                    </a:p>
                    <a:p>
                      <a:pPr marL="228600" indent="-2286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Two 400/150 kV substations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 </a:t>
                      </a:r>
                      <a:r>
                        <a:rPr lang="en-US" sz="11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Torremaggiore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and </a:t>
                      </a:r>
                      <a:r>
                        <a:rPr lang="en-US" sz="11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Deliceto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(2012, Italy) - Client: WKN. Feasibility study, preliminary design.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100" algn="just">
                        <a:spcAft>
                          <a:spcPts val="0"/>
                        </a:spcAft>
                      </a:pP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 startAt="7"/>
                      </a:pPr>
                      <a:r>
                        <a:rPr lang="en-GB" sz="1100" b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Tecate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Hydro Power Plant connection to the national grid  (2011, Mexico) - Client: ENEL GREEN POWER. Preliminary design and technical specification.</a:t>
                      </a:r>
                    </a:p>
                    <a:p>
                      <a:pPr marL="228600" indent="-2286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 startAt="7"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Geothermal </a:t>
                      </a:r>
                      <a:r>
                        <a:rPr lang="en-US" sz="1100" b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Apacheta</a:t>
                      </a:r>
                      <a:r>
                        <a:rPr lang="en-US" sz="11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Power Plant to the national grid (2011-2014, Chile) - Client: ENEL GREEN POWER. Preliminary design, technical specification, tender document, topographic survey</a:t>
                      </a:r>
                    </a:p>
                    <a:p>
                      <a:pPr marL="228600" indent="-2286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 startAt="7"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400/132 kV substation in Pordenone (2010 – 2011, Italy) - Client: Terna (</a:t>
                      </a:r>
                      <a:r>
                        <a:rPr lang="en-US" sz="1100" b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italian</a:t>
                      </a:r>
                      <a:r>
                        <a:rPr lang="en-US" sz="11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Tso) . Feasibility study, Preliminary and Final design, tender documents for electrical part supplying.</a:t>
                      </a:r>
                    </a:p>
                    <a:p>
                      <a:pPr marL="228600" indent="-2286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 startAt="7"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HVDC 500 kV interconnection Italy Albania (2009-2012, Italy) - Client: ENEL </a:t>
                      </a:r>
                      <a:r>
                        <a:rPr lang="en-US" sz="1100" b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Produzione</a:t>
                      </a:r>
                      <a:r>
                        <a:rPr lang="en-US" sz="11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SPA. Preliminary and final design.</a:t>
                      </a:r>
                    </a:p>
                    <a:p>
                      <a:pPr marL="228600" indent="-2286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 startAt="7"/>
                      </a:pPr>
                      <a:r>
                        <a:rPr lang="it-IT" sz="11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AC 220 </a:t>
                      </a:r>
                      <a:r>
                        <a:rPr lang="it-IT" sz="1100" b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kV</a:t>
                      </a:r>
                      <a:r>
                        <a:rPr lang="it-IT" sz="11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it-IT" sz="1100" b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interconnection</a:t>
                      </a:r>
                      <a:r>
                        <a:rPr lang="it-IT" sz="11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(</a:t>
                      </a:r>
                      <a:r>
                        <a:rPr lang="it-IT" sz="1100" b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merchant</a:t>
                      </a:r>
                      <a:r>
                        <a:rPr lang="it-IT" sz="11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, OHL) </a:t>
                      </a:r>
                      <a:r>
                        <a:rPr lang="it-IT" sz="1100" b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Italy</a:t>
                      </a:r>
                      <a:r>
                        <a:rPr lang="it-IT" sz="11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Austria (2008-2011, </a:t>
                      </a:r>
                      <a:r>
                        <a:rPr lang="it-IT" sz="1100" b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Italy</a:t>
                      </a:r>
                      <a:r>
                        <a:rPr lang="it-IT" sz="11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) - Client: Alpe Adria Energia. Preliminary, </a:t>
                      </a:r>
                      <a:r>
                        <a:rPr lang="it-IT" sz="1100" b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final</a:t>
                      </a:r>
                      <a:r>
                        <a:rPr lang="it-IT" sz="11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design and </a:t>
                      </a:r>
                      <a:r>
                        <a:rPr lang="it-IT" sz="1100" b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authorisation</a:t>
                      </a:r>
                      <a:endParaRPr lang="it-IT" sz="1100" b="1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228600" indent="-22860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 startAt="7"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Feasibility </a:t>
                      </a:r>
                      <a:r>
                        <a:rPr lang="en-US" sz="11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study</a:t>
                      </a:r>
                      <a:r>
                        <a:rPr lang="en-US" sz="11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and  final design of four 380 kV OHL for Terna </a:t>
                      </a:r>
                      <a:r>
                        <a:rPr lang="en-US" sz="1100" b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SpA</a:t>
                      </a:r>
                      <a:r>
                        <a:rPr lang="en-US" sz="11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(2001- 2010)</a:t>
                      </a:r>
                      <a:endParaRPr lang="it-IT" sz="1100" b="1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38100" algn="just">
                        <a:spcAft>
                          <a:spcPts val="0"/>
                        </a:spcAft>
                      </a:pP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796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069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76A2B775-6850-4E4E-995B-57F0F593D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488969"/>
              </p:ext>
            </p:extLst>
          </p:nvPr>
        </p:nvGraphicFramePr>
        <p:xfrm>
          <a:off x="1532710" y="966767"/>
          <a:ext cx="9413964" cy="4924465"/>
        </p:xfrm>
        <a:graphic>
          <a:graphicData uri="http://schemas.openxmlformats.org/drawingml/2006/table">
            <a:tbl>
              <a:tblPr firstRow="1" firstCol="1" bandRow="1"/>
              <a:tblGrid>
                <a:gridCol w="2482481">
                  <a:extLst>
                    <a:ext uri="{9D8B030D-6E8A-4147-A177-3AD203B41FA5}">
                      <a16:colId xmlns:a16="http://schemas.microsoft.com/office/drawing/2014/main" val="1851573427"/>
                    </a:ext>
                  </a:extLst>
                </a:gridCol>
                <a:gridCol w="6931483">
                  <a:extLst>
                    <a:ext uri="{9D8B030D-6E8A-4147-A177-3AD203B41FA5}">
                      <a16:colId xmlns:a16="http://schemas.microsoft.com/office/drawing/2014/main" val="2923015679"/>
                    </a:ext>
                  </a:extLst>
                </a:gridCol>
              </a:tblGrid>
              <a:tr h="492446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Bruno Antonio Cauzillo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Former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Executive Manager at ENEL, as Head of Engineering Department – HV Substations, Overhead Lines and Cables</a:t>
                      </a:r>
                      <a:endParaRPr lang="it-IT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Executive Consultant for Electrical Engineering and Assistant Professor in “Components and Electrical Technologies” (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Engineering Faculty of University of Roma “Sapienza”, 2010 – up to now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). Electrical Engineer (M.Sc.)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and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former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Executive Manager at ENEL, as Head of Engineering Department – HV Substations, Overhead Lines and Cables - (1975 – 1998). He is Member of the Italian Board of Engineers, since 1965.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His field of experience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concerns the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Electrical Engineering: 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transmission and distribution systems expansion and lines, cables, substations design and feasibility studies, for the development and innovation of the power systems.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Main references.</a:t>
                      </a:r>
                    </a:p>
                    <a:p>
                      <a:pPr marL="182563" indent="-182563" algn="just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•  Designer (ENEL) of the most important HV lines and power stations of Italian national electrical grid, designer of most important international HV electrical connections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(overhead lines and submarine cables)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between Italy and surrounding Countries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(France and Greece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);</a:t>
                      </a:r>
                    </a:p>
                    <a:p>
                      <a:pPr marL="182563" indent="-182563" algn="just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•	Responsible for the Italian Standard (ENEL)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 Electrical Materials for HV lines and substations;</a:t>
                      </a:r>
                    </a:p>
                    <a:p>
                      <a:pPr marL="182563" indent="-182563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•	Team Leader of the Italian National Project 1.000 kV (ENEL);</a:t>
                      </a:r>
                    </a:p>
                    <a:p>
                      <a:pPr marL="182563" indent="-182563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•	Team Leader of ENEL international projects and constructions of  HV overhead lines and substations; </a:t>
                      </a:r>
                    </a:p>
                    <a:p>
                      <a:pPr marL="182563" indent="-182563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•	Consultant of ENEL GROUP, TERNA, ENIPOWER, SORGENIA, ACEA </a:t>
                      </a:r>
                      <a:r>
                        <a:rPr lang="en-US" sz="11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and others Energy Operators for feasibility studies, electricity networks expansion and the connection of wind power plants to the national grid (electrical substations);</a:t>
                      </a:r>
                    </a:p>
                    <a:p>
                      <a:pPr marL="182563" indent="-182563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•	Technical and financial assistance for tenders for Groups and Companies.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100"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796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817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14775C6A-90DA-46A1-94E5-9E9C0C93F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592740"/>
              </p:ext>
            </p:extLst>
          </p:nvPr>
        </p:nvGraphicFramePr>
        <p:xfrm>
          <a:off x="786581" y="966767"/>
          <a:ext cx="9959796" cy="4924465"/>
        </p:xfrm>
        <a:graphic>
          <a:graphicData uri="http://schemas.openxmlformats.org/drawingml/2006/table">
            <a:tbl>
              <a:tblPr firstRow="1" firstCol="1" bandRow="1"/>
              <a:tblGrid>
                <a:gridCol w="2453008">
                  <a:extLst>
                    <a:ext uri="{9D8B030D-6E8A-4147-A177-3AD203B41FA5}">
                      <a16:colId xmlns:a16="http://schemas.microsoft.com/office/drawing/2014/main" val="1851573427"/>
                    </a:ext>
                  </a:extLst>
                </a:gridCol>
                <a:gridCol w="7506788">
                  <a:extLst>
                    <a:ext uri="{9D8B030D-6E8A-4147-A177-3AD203B41FA5}">
                      <a16:colId xmlns:a16="http://schemas.microsoft.com/office/drawing/2014/main" val="2923015679"/>
                    </a:ext>
                  </a:extLst>
                </a:gridCol>
              </a:tblGrid>
              <a:tr h="492446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Michelangelo Celozzi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Chairman and CEO of FCI Engineering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Secretary General of the Mediterranean Energy Academy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association for the cooperation among Universities and Industries. Former Executive Manager 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 Enel and 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Terna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t-IT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Chairman and CEO of FCI Engineering. Engineer (M.Sc.) with longstanding international experience in the Mediterranean Energy Sector.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Secretary General of the Mediterranean Energy Academy,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association for the cooperation among Universities and Industries in the Energy field, supported by the Consortium of the Italian Universities operating in the electricity sector (</a:t>
                      </a:r>
                      <a:r>
                        <a:rPr lang="en-US" sz="11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EnSiEL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More than 35-year experience in the energy sector,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more than 20 of them as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Executive Manager of the major Italian electricity companies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in the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ENEL Group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and related spin-offs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namely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GRTN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(Italian Transmission Grid Operator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), GME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(Italian Electricity Market Operator)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and TERNA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(Italian Electricity Transmission System Operator, founded by ENEL).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 the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Mediterranean energy sector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 has been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Head of the Euro Mediterranean activities of 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Terna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2005-2013),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founder and first Secretary General of Med-TSO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(2012-2015, the Association of Mediterranean TSOs),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Executive Officer of 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Elmed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Etudes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(since the establishment until  2014),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Joint Venture Terna-STEG for the development of the Italy – Tunisia Interconnection, Vice President of 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Medgrid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since the establishment until 2014), the International Association of the Industrial Operator for the development of the Mediterranean Electricity Grid 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Before, he has been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Head of Research Projects in the energy field at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Italian National Agency for New Technologies Energy and Sustainable Economic Development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and CNR -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Italian National Research Council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Education: M.Sc. graduated (summa cum laude) in Nuclear Engineering – Specialized in Electrical Engineering -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from “la Sapienza” University of Rome;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Ordnance Officers the Italian Army,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from the Military School of Artillery for Ordnance Officers,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Member of the Italian Order of Engineers. </a:t>
                      </a:r>
                    </a:p>
                    <a:p>
                      <a:pPr marL="76200" algn="just">
                        <a:spcAft>
                          <a:spcPts val="0"/>
                        </a:spcAft>
                      </a:pP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100"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796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55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2CD66420-E6A5-4EF7-840C-9927B965C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936" y="570685"/>
            <a:ext cx="10212128" cy="6227417"/>
          </a:xfrm>
          <a:prstGeom prst="rect">
            <a:avLst/>
          </a:prstGeom>
        </p:spPr>
      </p:pic>
      <p:sp useBgFill="1">
        <p:nvSpPr>
          <p:cNvPr id="18" name="CasellaDiTesto 17">
            <a:extLst>
              <a:ext uri="{FF2B5EF4-FFF2-40B4-BE49-F238E27FC236}">
                <a16:creationId xmlns:a16="http://schemas.microsoft.com/office/drawing/2014/main" id="{F810A2FA-13BB-44C5-9C5D-78CDF3451EA3}"/>
              </a:ext>
            </a:extLst>
          </p:cNvPr>
          <p:cNvSpPr txBox="1"/>
          <p:nvPr/>
        </p:nvSpPr>
        <p:spPr>
          <a:xfrm>
            <a:off x="0" y="20102"/>
            <a:ext cx="12192000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Euro Mediterranean Electricity Routes</a:t>
            </a:r>
          </a:p>
        </p:txBody>
      </p:sp>
    </p:spTree>
    <p:extLst>
      <p:ext uri="{BB962C8B-B14F-4D97-AF65-F5344CB8AC3E}">
        <p14:creationId xmlns:p14="http://schemas.microsoft.com/office/powerpoint/2010/main" val="2720594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DDB4E8-091B-48A7-870A-3DB611F2E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426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Bodoni MT" panose="02070603080606020203" pitchFamily="18" charset="0"/>
              </a:rPr>
              <a:t>As we are</a:t>
            </a:r>
          </a:p>
        </p:txBody>
      </p:sp>
    </p:spTree>
    <p:extLst>
      <p:ext uri="{BB962C8B-B14F-4D97-AF65-F5344CB8AC3E}">
        <p14:creationId xmlns:p14="http://schemas.microsoft.com/office/powerpoint/2010/main" val="73354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6992014B-3EE2-1640-BC7C-ADA722EEEEC1}"/>
              </a:ext>
            </a:extLst>
          </p:cNvPr>
          <p:cNvSpPr/>
          <p:nvPr/>
        </p:nvSpPr>
        <p:spPr>
          <a:xfrm>
            <a:off x="9525" y="675330"/>
            <a:ext cx="3086100" cy="3374326"/>
          </a:xfrm>
          <a:prstGeom prst="rect">
            <a:avLst/>
          </a:prstGeom>
          <a:solidFill>
            <a:srgbClr val="1E3C64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000"/>
              </a:lnSpc>
            </a:pPr>
            <a:r>
              <a:rPr lang="en-US" sz="7200" dirty="0">
                <a:solidFill>
                  <a:schemeClr val="bg1"/>
                </a:solidFill>
                <a:latin typeface="Bell MT" panose="02020503060305020303" pitchFamily="18" charset="0"/>
              </a:rPr>
              <a:t>T E N</a:t>
            </a:r>
            <a:endParaRPr lang="it-IT" sz="7200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pPr algn="ctr">
              <a:lnSpc>
                <a:spcPts val="4000"/>
              </a:lnSpc>
            </a:pPr>
            <a:r>
              <a:rPr lang="en-US" sz="2400" b="1" dirty="0">
                <a:solidFill>
                  <a:schemeClr val="bg1"/>
                </a:solidFill>
                <a:latin typeface="Bell MT" panose="02020503060305020303" pitchFamily="18" charset="0"/>
              </a:rPr>
              <a:t>_____________</a:t>
            </a:r>
          </a:p>
          <a:p>
            <a:pPr algn="ctr">
              <a:lnSpc>
                <a:spcPts val="4000"/>
              </a:lnSpc>
            </a:pPr>
            <a:r>
              <a:rPr lang="en-US" sz="2400" kern="1300" dirty="0">
                <a:solidFill>
                  <a:schemeClr val="bg1"/>
                </a:solidFill>
                <a:latin typeface="Bell MT" panose="02020503060305020303" pitchFamily="18" charset="0"/>
              </a:rPr>
              <a:t>Trans-Med</a:t>
            </a:r>
          </a:p>
          <a:p>
            <a:pPr algn="ctr">
              <a:lnSpc>
                <a:spcPts val="4000"/>
              </a:lnSpc>
            </a:pPr>
            <a:r>
              <a:rPr lang="en-US" sz="2400" kern="1300" dirty="0">
                <a:solidFill>
                  <a:schemeClr val="bg1"/>
                </a:solidFill>
                <a:latin typeface="Bell MT" panose="02020503060305020303" pitchFamily="18" charset="0"/>
              </a:rPr>
              <a:t>Engineering</a:t>
            </a:r>
          </a:p>
          <a:p>
            <a:pPr algn="ctr">
              <a:lnSpc>
                <a:spcPts val="4000"/>
              </a:lnSpc>
            </a:pPr>
            <a:r>
              <a:rPr lang="en-US" sz="2400" kern="1300" dirty="0">
                <a:solidFill>
                  <a:schemeClr val="bg1"/>
                </a:solidFill>
                <a:latin typeface="Bell MT" panose="02020503060305020303" pitchFamily="18" charset="0"/>
              </a:rPr>
              <a:t>Network</a:t>
            </a:r>
            <a:endParaRPr lang="it-IT" sz="2400" kern="1300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pPr algn="ctr">
              <a:lnSpc>
                <a:spcPts val="0"/>
              </a:lnSpc>
            </a:pPr>
            <a:endParaRPr lang="it-IT" sz="4000" kern="13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F867B940-BCD3-C34D-98C8-CD1D4B682AE1}"/>
              </a:ext>
            </a:extLst>
          </p:cNvPr>
          <p:cNvSpPr txBox="1">
            <a:spLocks/>
          </p:cNvSpPr>
          <p:nvPr/>
        </p:nvSpPr>
        <p:spPr>
          <a:xfrm>
            <a:off x="3114675" y="675330"/>
            <a:ext cx="8972550" cy="3145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sz="1400" dirty="0">
                <a:solidFill>
                  <a:srgbClr val="002060"/>
                </a:solidFill>
                <a:latin typeface="Bell MT" panose="02020503060305020303" pitchFamily="18" charset="0"/>
              </a:rPr>
              <a:t>A </a:t>
            </a:r>
            <a:r>
              <a:rPr lang="en-US" sz="1400" b="1" dirty="0">
                <a:solidFill>
                  <a:srgbClr val="002060"/>
                </a:solidFill>
                <a:latin typeface="Bell MT" panose="02020503060305020303" pitchFamily="18" charset="0"/>
              </a:rPr>
              <a:t>Network </a:t>
            </a:r>
            <a:r>
              <a:rPr lang="en-US" sz="1400" dirty="0">
                <a:solidFill>
                  <a:srgbClr val="002060"/>
                </a:solidFill>
                <a:latin typeface="Bell MT" panose="02020503060305020303" pitchFamily="18" charset="0"/>
              </a:rPr>
              <a:t>of </a:t>
            </a:r>
            <a:r>
              <a:rPr lang="en-US" sz="1400" b="1" dirty="0">
                <a:solidFill>
                  <a:srgbClr val="002060"/>
                </a:solidFill>
                <a:latin typeface="Bell MT" panose="02020503060305020303" pitchFamily="18" charset="0"/>
              </a:rPr>
              <a:t>Italian</a:t>
            </a:r>
            <a:r>
              <a:rPr lang="en-US" sz="1400" dirty="0">
                <a:solidFill>
                  <a:srgbClr val="002060"/>
                </a:solidFill>
                <a:latin typeface="Bell MT" panose="02020503060305020303" pitchFamily="18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Bell MT" panose="02020503060305020303" pitchFamily="18" charset="0"/>
              </a:rPr>
              <a:t>Engineering Companies</a:t>
            </a:r>
            <a:r>
              <a:rPr lang="en-US" sz="1400" dirty="0">
                <a:solidFill>
                  <a:srgbClr val="002060"/>
                </a:solidFill>
                <a:latin typeface="Bell MT" panose="02020503060305020303" pitchFamily="18" charset="0"/>
              </a:rPr>
              <a:t> with high specialized expertise developed in the </a:t>
            </a:r>
            <a:r>
              <a:rPr lang="en-US" sz="1400" b="1" dirty="0">
                <a:solidFill>
                  <a:srgbClr val="002060"/>
                </a:solidFill>
                <a:latin typeface="Bell MT" panose="02020503060305020303" pitchFamily="18" charset="0"/>
              </a:rPr>
              <a:t>framework of Electricity Systems </a:t>
            </a:r>
            <a:r>
              <a:rPr lang="en-US" sz="1400" dirty="0">
                <a:solidFill>
                  <a:srgbClr val="002060"/>
                </a:solidFill>
                <a:latin typeface="Bell MT" panose="02020503060305020303" pitchFamily="18" charset="0"/>
              </a:rPr>
              <a:t>(AC, DC, HVDC and Hybrid DC/AC Systems Engineering)</a:t>
            </a:r>
            <a:r>
              <a:rPr lang="en-US" sz="1400" b="1" dirty="0">
                <a:solidFill>
                  <a:srgbClr val="002060"/>
                </a:solidFill>
                <a:latin typeface="Bell MT" panose="02020503060305020303" pitchFamily="18" charset="0"/>
              </a:rPr>
              <a:t>, Gas -  RES - Electricity System Integration, System Development Engineering </a:t>
            </a:r>
            <a:r>
              <a:rPr lang="en-US" sz="1400" dirty="0">
                <a:solidFill>
                  <a:srgbClr val="002060"/>
                </a:solidFill>
                <a:latin typeface="Bell MT" panose="02020503060305020303" pitchFamily="18" charset="0"/>
              </a:rPr>
              <a:t>including:</a:t>
            </a:r>
            <a:endParaRPr lang="en-US" sz="1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800100" lvl="1" indent="-342900">
              <a:buFont typeface="Calibri" panose="020F0502020204030204" pitchFamily="34" charset="0"/>
              <a:buChar char="#"/>
            </a:pPr>
            <a:r>
              <a:rPr lang="en-US" sz="1400" b="1" dirty="0">
                <a:solidFill>
                  <a:srgbClr val="002060"/>
                </a:solidFill>
                <a:latin typeface="Bell MT" panose="02020503060305020303" pitchFamily="18" charset="0"/>
              </a:rPr>
              <a:t>Business Development</a:t>
            </a:r>
          </a:p>
          <a:p>
            <a:pPr marL="800100" lvl="1" indent="-342900">
              <a:buFont typeface="Calibri" panose="020F0502020204030204" pitchFamily="34" charset="0"/>
              <a:buChar char="#"/>
            </a:pPr>
            <a:r>
              <a:rPr lang="en-US" sz="1400" b="1" dirty="0">
                <a:solidFill>
                  <a:srgbClr val="002060"/>
                </a:solidFill>
                <a:latin typeface="Bell MT" panose="02020503060305020303" pitchFamily="18" charset="0"/>
              </a:rPr>
              <a:t>Project Management</a:t>
            </a:r>
          </a:p>
          <a:p>
            <a:pPr marL="800100" lvl="1" indent="-342900">
              <a:buFont typeface="Calibri" panose="020F0502020204030204" pitchFamily="34" charset="0"/>
              <a:buChar char="#"/>
            </a:pPr>
            <a:r>
              <a:rPr lang="en-US" sz="1400" b="1" dirty="0">
                <a:solidFill>
                  <a:srgbClr val="002060"/>
                </a:solidFill>
                <a:latin typeface="Bell MT" panose="02020503060305020303" pitchFamily="18" charset="0"/>
              </a:rPr>
              <a:t>Business Plan and Business Model</a:t>
            </a:r>
          </a:p>
          <a:p>
            <a:pPr marL="800100" lvl="1" indent="-342900">
              <a:buFont typeface="Calibri" panose="020F0502020204030204" pitchFamily="34" charset="0"/>
              <a:buChar char="#"/>
            </a:pPr>
            <a:r>
              <a:rPr lang="en-US" sz="1400" b="1" dirty="0">
                <a:solidFill>
                  <a:srgbClr val="002060"/>
                </a:solidFill>
                <a:latin typeface="Bell MT" panose="02020503060305020303" pitchFamily="18" charset="0"/>
              </a:rPr>
              <a:t>Power system expansion and planning </a:t>
            </a:r>
          </a:p>
          <a:p>
            <a:pPr marL="800100" lvl="1" indent="-342900">
              <a:buFont typeface="Calibri" panose="020F0502020204030204" pitchFamily="34" charset="0"/>
              <a:buChar char="#"/>
            </a:pPr>
            <a:r>
              <a:rPr lang="en-US" sz="1400" b="1" dirty="0">
                <a:solidFill>
                  <a:srgbClr val="002060"/>
                </a:solidFill>
                <a:latin typeface="Bell MT" panose="02020503060305020303" pitchFamily="18" charset="0"/>
              </a:rPr>
              <a:t>Grid Expansion and Planning Engineering </a:t>
            </a:r>
            <a:r>
              <a:rPr lang="en-US" sz="1400" dirty="0">
                <a:solidFill>
                  <a:srgbClr val="002060"/>
                </a:solidFill>
                <a:latin typeface="Bell MT" panose="02020503060305020303" pitchFamily="18" charset="0"/>
              </a:rPr>
              <a:t>(architecture, scheduling, SWOT Analysis)</a:t>
            </a:r>
          </a:p>
          <a:p>
            <a:pPr marL="800100" lvl="1" indent="-342900">
              <a:buFont typeface="Calibri" panose="020F0502020204030204" pitchFamily="34" charset="0"/>
              <a:buChar char="#"/>
            </a:pPr>
            <a:r>
              <a:rPr lang="en-US" sz="1400" b="1" dirty="0">
                <a:solidFill>
                  <a:srgbClr val="002060"/>
                </a:solidFill>
                <a:latin typeface="Bell MT" panose="02020503060305020303" pitchFamily="18" charset="0"/>
              </a:rPr>
              <a:t>Grid Analysis </a:t>
            </a:r>
            <a:r>
              <a:rPr lang="en-US" sz="1400" dirty="0">
                <a:solidFill>
                  <a:srgbClr val="002060"/>
                </a:solidFill>
                <a:latin typeface="Bell MT" panose="02020503060305020303" pitchFamily="18" charset="0"/>
              </a:rPr>
              <a:t>(static and dynamic) </a:t>
            </a:r>
          </a:p>
          <a:p>
            <a:pPr marL="800100" lvl="1" indent="-342900">
              <a:buFont typeface="Calibri" panose="020F0502020204030204" pitchFamily="34" charset="0"/>
              <a:buChar char="#"/>
            </a:pPr>
            <a:r>
              <a:rPr lang="en-US" sz="1400" b="1" dirty="0">
                <a:solidFill>
                  <a:srgbClr val="002060"/>
                </a:solidFill>
                <a:latin typeface="Bell MT" panose="02020503060305020303" pitchFamily="18" charset="0"/>
              </a:rPr>
              <a:t>Power Plant Engineering </a:t>
            </a:r>
          </a:p>
          <a:p>
            <a:pPr marL="800100" lvl="1" indent="-342900">
              <a:buFont typeface="Calibri" panose="020F0502020204030204" pitchFamily="34" charset="0"/>
              <a:buChar char="#"/>
            </a:pPr>
            <a:r>
              <a:rPr lang="en-US" sz="1400" b="1" dirty="0">
                <a:solidFill>
                  <a:srgbClr val="002060"/>
                </a:solidFill>
                <a:latin typeface="Bell MT" panose="02020503060305020303" pitchFamily="18" charset="0"/>
              </a:rPr>
              <a:t>Feasibility Studies </a:t>
            </a:r>
            <a:r>
              <a:rPr lang="en-US" sz="1400" dirty="0">
                <a:solidFill>
                  <a:srgbClr val="002060"/>
                </a:solidFill>
                <a:latin typeface="Bell MT" panose="02020503060305020303" pitchFamily="18" charset="0"/>
              </a:rPr>
              <a:t>( technical and economic)</a:t>
            </a:r>
          </a:p>
          <a:p>
            <a:pPr marL="800100" lvl="1" indent="-342900">
              <a:buFont typeface="Calibri" panose="020F0502020204030204" pitchFamily="34" charset="0"/>
              <a:buChar char="#"/>
            </a:pPr>
            <a:r>
              <a:rPr lang="en-US" sz="1400" b="1" dirty="0">
                <a:solidFill>
                  <a:srgbClr val="002060"/>
                </a:solidFill>
                <a:latin typeface="Bell MT" panose="02020503060305020303" pitchFamily="18" charset="0"/>
              </a:rPr>
              <a:t>Technical Assistance </a:t>
            </a:r>
            <a:r>
              <a:rPr lang="en-US" sz="1400" dirty="0">
                <a:solidFill>
                  <a:srgbClr val="002060"/>
                </a:solidFill>
                <a:latin typeface="Bell MT" panose="02020503060305020303" pitchFamily="18" charset="0"/>
              </a:rPr>
              <a:t>(PMC – Project Management Consulting and  Engineering Consulting) </a:t>
            </a:r>
          </a:p>
          <a:p>
            <a:pPr marL="800100" lvl="1" indent="-342900">
              <a:buFont typeface="Calibri" panose="020F0502020204030204" pitchFamily="34" charset="0"/>
              <a:buChar char="#"/>
            </a:pPr>
            <a:r>
              <a:rPr lang="en-US" sz="1400" b="1" dirty="0">
                <a:solidFill>
                  <a:srgbClr val="002060"/>
                </a:solidFill>
                <a:latin typeface="Bell MT" panose="02020503060305020303" pitchFamily="18" charset="0"/>
              </a:rPr>
              <a:t>Economic Analysis and Regulatory Advisory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A9E0928-1D41-4663-B2C0-A2B440FBDBD2}"/>
              </a:ext>
            </a:extLst>
          </p:cNvPr>
          <p:cNvSpPr/>
          <p:nvPr/>
        </p:nvSpPr>
        <p:spPr>
          <a:xfrm>
            <a:off x="9525" y="4049656"/>
            <a:ext cx="12192000" cy="862593"/>
          </a:xfrm>
          <a:prstGeom prst="rect">
            <a:avLst/>
          </a:prstGeom>
          <a:solidFill>
            <a:srgbClr val="1E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Bodoni MT" panose="02070603080606020203" pitchFamily="18" charset="0"/>
              </a:rPr>
              <a:t>Open to the Euro Med Cooperation</a:t>
            </a:r>
            <a:endParaRPr lang="en-US" sz="3200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18A4D-F2D8-4BF0-9FF0-FF49B26A1153}"/>
              </a:ext>
            </a:extLst>
          </p:cNvPr>
          <p:cNvSpPr/>
          <p:nvPr/>
        </p:nvSpPr>
        <p:spPr>
          <a:xfrm>
            <a:off x="1102988" y="4939064"/>
            <a:ext cx="1925123" cy="1570008"/>
          </a:xfrm>
          <a:prstGeom prst="rect">
            <a:avLst/>
          </a:prstGeom>
          <a:solidFill>
            <a:srgbClr val="1E3C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3E </a:t>
            </a:r>
            <a:r>
              <a:rPr lang="it-IT" sz="2400" dirty="0">
                <a:solidFill>
                  <a:schemeClr val="bg1"/>
                </a:solidFill>
                <a:latin typeface="Bell MT" panose="02020503060305020303" pitchFamily="18" charset="0"/>
              </a:rPr>
              <a:t>Ingegneria</a:t>
            </a:r>
          </a:p>
          <a:p>
            <a:pPr algn="ctr">
              <a:lnSpc>
                <a:spcPts val="0"/>
              </a:lnSpc>
            </a:pPr>
            <a:endParaRPr lang="it-IT" sz="1200" kern="13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9B51C4A-74BB-4967-8AC4-A3504E7D1506}"/>
              </a:ext>
            </a:extLst>
          </p:cNvPr>
          <p:cNvSpPr/>
          <p:nvPr/>
        </p:nvSpPr>
        <p:spPr>
          <a:xfrm>
            <a:off x="4032343" y="4939065"/>
            <a:ext cx="1895474" cy="1570007"/>
          </a:xfrm>
          <a:prstGeom prst="rect">
            <a:avLst/>
          </a:prstGeom>
          <a:solidFill>
            <a:srgbClr val="1E3C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400" b="1" dirty="0">
                <a:solidFill>
                  <a:prstClr val="white"/>
                </a:solidFill>
                <a:latin typeface="Bell MT" panose="02020503060305020303" pitchFamily="18" charset="0"/>
              </a:rPr>
              <a:t>ESC</a:t>
            </a:r>
          </a:p>
          <a:p>
            <a:pPr lvl="0" algn="ctr"/>
            <a:r>
              <a:rPr lang="en-GB" dirty="0">
                <a:solidFill>
                  <a:prstClr val="white"/>
                </a:solidFill>
                <a:latin typeface="Bell MT" panose="02020503060305020303" pitchFamily="18" charset="0"/>
              </a:rPr>
              <a:t>Electrical</a:t>
            </a:r>
            <a:r>
              <a:rPr lang="it-IT" dirty="0">
                <a:solidFill>
                  <a:prstClr val="white"/>
                </a:solidFill>
                <a:latin typeface="Bell MT" panose="02020503060305020303" pitchFamily="18" charset="0"/>
              </a:rPr>
              <a:t> Studies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12BFC60-EF27-4026-88A7-E23EDE371B3C}"/>
              </a:ext>
            </a:extLst>
          </p:cNvPr>
          <p:cNvSpPr/>
          <p:nvPr/>
        </p:nvSpPr>
        <p:spPr>
          <a:xfrm>
            <a:off x="6888096" y="4939064"/>
            <a:ext cx="1750112" cy="1570008"/>
          </a:xfrm>
          <a:prstGeom prst="rect">
            <a:avLst/>
          </a:prstGeom>
          <a:solidFill>
            <a:srgbClr val="1E3C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Bell MT" panose="02020503060305020303" pitchFamily="18" charset="0"/>
              </a:rPr>
              <a:t>F C I</a:t>
            </a:r>
          </a:p>
          <a:p>
            <a:pPr algn="ctr"/>
            <a:r>
              <a:rPr lang="it-IT" dirty="0">
                <a:solidFill>
                  <a:schemeClr val="bg1"/>
                </a:solidFill>
                <a:latin typeface="Bell MT" panose="02020503060305020303" pitchFamily="18" charset="0"/>
              </a:rPr>
              <a:t>Engineering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9731AE57-D13D-4AE4-A5C1-4CF4ECDBD4FC}"/>
              </a:ext>
            </a:extLst>
          </p:cNvPr>
          <p:cNvSpPr/>
          <p:nvPr/>
        </p:nvSpPr>
        <p:spPr>
          <a:xfrm>
            <a:off x="9598487" y="4939064"/>
            <a:ext cx="1750112" cy="1570008"/>
          </a:xfrm>
          <a:prstGeom prst="rect">
            <a:avLst/>
          </a:prstGeom>
          <a:solidFill>
            <a:srgbClr val="1E3C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Bell MT" panose="02020503060305020303" pitchFamily="18" charset="0"/>
              </a:rPr>
              <a:t>ENGINET</a:t>
            </a:r>
          </a:p>
          <a:p>
            <a:pPr algn="ctr"/>
            <a:r>
              <a:rPr lang="it-IT" dirty="0">
                <a:solidFill>
                  <a:schemeClr val="bg1"/>
                </a:solidFill>
                <a:latin typeface="Bell MT" panose="02020503060305020303" pitchFamily="18" charset="0"/>
              </a:rPr>
              <a:t>Engineering</a:t>
            </a:r>
            <a:r>
              <a:rPr lang="it-IT" sz="2400" dirty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</a:p>
          <a:p>
            <a:pPr algn="ctr">
              <a:lnSpc>
                <a:spcPts val="0"/>
              </a:lnSpc>
            </a:pPr>
            <a:endParaRPr lang="it-IT" sz="1200" kern="13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3EFEF6E1-859A-472B-80DD-044EC0C5C7EB}"/>
              </a:ext>
            </a:extLst>
          </p:cNvPr>
          <p:cNvSpPr/>
          <p:nvPr/>
        </p:nvSpPr>
        <p:spPr>
          <a:xfrm>
            <a:off x="0" y="15553"/>
            <a:ext cx="12192000" cy="675330"/>
          </a:xfrm>
          <a:prstGeom prst="rect">
            <a:avLst/>
          </a:prstGeom>
          <a:solidFill>
            <a:srgbClr val="1E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Bodoni MT" panose="02070603080606020203" pitchFamily="18" charset="0"/>
              </a:rPr>
              <a:t>An Independent Network of Engineering Companies</a:t>
            </a:r>
            <a:endParaRPr lang="it-IT" sz="3200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980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E5B3F9-9295-481C-AC1E-8EB85DF42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078" y="1479399"/>
            <a:ext cx="6230882" cy="454024"/>
          </a:xfrm>
          <a:ln w="19050">
            <a:noFill/>
          </a:ln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System operation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Security, emergency and restoration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8675C878-BF16-4C81-A201-C45F0F01F66C}"/>
              </a:ext>
            </a:extLst>
          </p:cNvPr>
          <p:cNvSpPr txBox="1">
            <a:spLocks/>
          </p:cNvSpPr>
          <p:nvPr/>
        </p:nvSpPr>
        <p:spPr>
          <a:xfrm>
            <a:off x="2332088" y="2476106"/>
            <a:ext cx="6230882" cy="1779494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Power System Development</a:t>
            </a:r>
            <a:endParaRPr lang="en-US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Meeting Electricity Demand Growing Trends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RES and Distributed Generation Integration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Gas – RES – Electricity System Integration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30564F1C-59DF-41C6-B223-863500936DD9}"/>
              </a:ext>
            </a:extLst>
          </p:cNvPr>
          <p:cNvSpPr txBox="1">
            <a:spLocks/>
          </p:cNvSpPr>
          <p:nvPr/>
        </p:nvSpPr>
        <p:spPr>
          <a:xfrm>
            <a:off x="2403157" y="5923061"/>
            <a:ext cx="4800155" cy="749413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Exchange Platforms Development and Implementation </a:t>
            </a:r>
            <a:r>
              <a:rPr lang="en-US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(national and international)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E34478-67A8-42B3-8F20-4D74DE18F656}"/>
              </a:ext>
            </a:extLst>
          </p:cNvPr>
          <p:cNvSpPr/>
          <p:nvPr/>
        </p:nvSpPr>
        <p:spPr>
          <a:xfrm>
            <a:off x="-1" y="1"/>
            <a:ext cx="12191998" cy="1325563"/>
          </a:xfrm>
          <a:prstGeom prst="rect">
            <a:avLst/>
          </a:prstGeom>
          <a:solidFill>
            <a:srgbClr val="0F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indent="540000">
              <a:spcBef>
                <a:spcPts val="600"/>
              </a:spcBef>
            </a:pP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13" name="Titolo 2">
            <a:extLst>
              <a:ext uri="{FF2B5EF4-FFF2-40B4-BE49-F238E27FC236}">
                <a16:creationId xmlns:a16="http://schemas.microsoft.com/office/drawing/2014/main" id="{CABED472-7237-4467-AF05-E1FFE6A62965}"/>
              </a:ext>
            </a:extLst>
          </p:cNvPr>
          <p:cNvSpPr txBox="1">
            <a:spLocks/>
          </p:cNvSpPr>
          <p:nvPr/>
        </p:nvSpPr>
        <p:spPr>
          <a:xfrm>
            <a:off x="0" y="1096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0000" algn="ctr">
              <a:spcBef>
                <a:spcPts val="1200"/>
              </a:spcBef>
            </a:pPr>
            <a:r>
              <a:rPr lang="en-GB" b="1" dirty="0">
                <a:solidFill>
                  <a:schemeClr val="bg1"/>
                </a:solidFill>
                <a:latin typeface="Bodoni MT" panose="02070603080606020203" pitchFamily="18" charset="0"/>
              </a:rPr>
              <a:t>Scope of Work</a:t>
            </a:r>
            <a:endParaRPr lang="en-GB" sz="2800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2F7791-D510-4D1C-9DB8-BC596BABE45B}"/>
              </a:ext>
            </a:extLst>
          </p:cNvPr>
          <p:cNvCxnSpPr/>
          <p:nvPr/>
        </p:nvCxnSpPr>
        <p:spPr>
          <a:xfrm>
            <a:off x="8681218" y="1561123"/>
            <a:ext cx="0" cy="496956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E14C7F6-67CD-4CFC-92A0-14E278B8CC9D}"/>
              </a:ext>
            </a:extLst>
          </p:cNvPr>
          <p:cNvSpPr txBox="1"/>
          <p:nvPr/>
        </p:nvSpPr>
        <p:spPr>
          <a:xfrm>
            <a:off x="2403157" y="4209771"/>
            <a:ext cx="6230867" cy="1713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Electricity Midstream and Downstream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AC, DC, Hybrid solutions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OH, Underground , Submarine Power Lines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Digitalization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Storage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3B67EA1-7FCE-49E8-BC5B-4CA2A809CF16}"/>
              </a:ext>
            </a:extLst>
          </p:cNvPr>
          <p:cNvSpPr/>
          <p:nvPr/>
        </p:nvSpPr>
        <p:spPr>
          <a:xfrm>
            <a:off x="116420" y="1479399"/>
            <a:ext cx="1502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F466D"/>
                </a:solidFill>
                <a:latin typeface="Century Gothic" panose="020B0502020202020204" pitchFamily="34" charset="0"/>
              </a:rPr>
              <a:t>Operation</a:t>
            </a:r>
            <a:endParaRPr lang="en-US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2120EF4-04CF-4152-A132-6941C62E4002}"/>
              </a:ext>
            </a:extLst>
          </p:cNvPr>
          <p:cNvSpPr/>
          <p:nvPr/>
        </p:nvSpPr>
        <p:spPr>
          <a:xfrm>
            <a:off x="116419" y="255401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F466D"/>
                </a:solidFill>
                <a:latin typeface="Century Gothic" panose="020B0502020202020204" pitchFamily="34" charset="0"/>
              </a:rPr>
              <a:t>Expansion</a:t>
            </a:r>
            <a:endParaRPr lang="en-US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A5D54E60-261D-4AE1-8384-B5476788C4BE}"/>
              </a:ext>
            </a:extLst>
          </p:cNvPr>
          <p:cNvSpPr/>
          <p:nvPr/>
        </p:nvSpPr>
        <p:spPr>
          <a:xfrm>
            <a:off x="116419" y="424352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F466D"/>
                </a:solidFill>
                <a:latin typeface="Century Gothic" panose="020B0502020202020204" pitchFamily="34" charset="0"/>
              </a:rPr>
              <a:t>Technologies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3432D43-178E-48B7-AE82-57EA724245EE}"/>
              </a:ext>
            </a:extLst>
          </p:cNvPr>
          <p:cNvSpPr/>
          <p:nvPr/>
        </p:nvSpPr>
        <p:spPr>
          <a:xfrm>
            <a:off x="208999" y="6113101"/>
            <a:ext cx="97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F466D"/>
                </a:solidFill>
                <a:latin typeface="Century Gothic" panose="020B0502020202020204" pitchFamily="34" charset="0"/>
              </a:rPr>
              <a:t>Market</a:t>
            </a:r>
            <a:endParaRPr lang="en-US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42619CC-2EDD-42C9-B939-95D57F36D88D}"/>
              </a:ext>
            </a:extLst>
          </p:cNvPr>
          <p:cNvSpPr/>
          <p:nvPr/>
        </p:nvSpPr>
        <p:spPr>
          <a:xfrm>
            <a:off x="277898" y="178739"/>
            <a:ext cx="1243084" cy="916730"/>
          </a:xfrm>
          <a:prstGeom prst="rect">
            <a:avLst/>
          </a:prstGeom>
          <a:solidFill>
            <a:srgbClr val="1E3C64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800" kern="1200" dirty="0">
                <a:solidFill>
                  <a:srgbClr val="FFFFFF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E N</a:t>
            </a:r>
            <a:endParaRPr lang="it-IT" sz="1100" dirty="0">
              <a:effectLst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700" kern="1300" dirty="0">
                <a:solidFill>
                  <a:srgbClr val="FFFFFF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Trans-Med</a:t>
            </a:r>
            <a:endParaRPr lang="it-IT" sz="1100" dirty="0">
              <a:effectLst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700" kern="1300" dirty="0">
                <a:solidFill>
                  <a:srgbClr val="FFFFFF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endParaRPr lang="it-IT" sz="1100" dirty="0">
              <a:effectLst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700" kern="1300" dirty="0">
                <a:solidFill>
                  <a:srgbClr val="FFFFFF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endParaRPr lang="it-IT" sz="11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4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o 1"/>
          <p:cNvSpPr/>
          <p:nvPr/>
        </p:nvSpPr>
        <p:spPr>
          <a:xfrm>
            <a:off x="1699404" y="1756013"/>
            <a:ext cx="2020332" cy="1377866"/>
          </a:xfrm>
          <a:prstGeom prst="homePlate">
            <a:avLst/>
          </a:prstGeom>
          <a:solidFill>
            <a:srgbClr val="1E3C64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Bell MT" panose="02020503060305020303" pitchFamily="18" charset="0"/>
              </a:rPr>
              <a:t>Core Business</a:t>
            </a:r>
            <a:endParaRPr lang="en-US" sz="2000" b="1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pPr algn="ctr">
              <a:lnSpc>
                <a:spcPts val="5000"/>
              </a:lnSpc>
            </a:pPr>
            <a:endParaRPr lang="en-US" sz="20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791744" y="1657839"/>
            <a:ext cx="7895431" cy="1574214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/>
                <a:cs typeface="Times New Roman" panose="02020603050405020304" pitchFamily="18" charset="0"/>
              </a:rPr>
              <a:t>Engineering Services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/>
                <a:cs typeface="Times New Roman" panose="02020603050405020304" pitchFamily="18" charset="0"/>
              </a:rPr>
              <a:t>for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/>
                <a:cs typeface="Times New Roman" panose="02020603050405020304" pitchFamily="18" charset="0"/>
              </a:rPr>
              <a:t>Electrical Infrastructures Development and Design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0" y="15746"/>
            <a:ext cx="12192000" cy="1212164"/>
          </a:xfrm>
          <a:prstGeom prst="rect">
            <a:avLst/>
          </a:prstGeom>
          <a:solidFill>
            <a:srgbClr val="1E3C64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>
              <a:defRPr sz="2400" b="1">
                <a:solidFill>
                  <a:schemeClr val="bg1"/>
                </a:solidFill>
                <a:latin typeface="Bell MT" panose="02020503060305020303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sz="20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992014B-3EE2-1640-BC7C-ADA722EEEEC1}"/>
              </a:ext>
            </a:extLst>
          </p:cNvPr>
          <p:cNvSpPr/>
          <p:nvPr/>
        </p:nvSpPr>
        <p:spPr>
          <a:xfrm>
            <a:off x="105309" y="96253"/>
            <a:ext cx="1491707" cy="1020278"/>
          </a:xfrm>
          <a:prstGeom prst="rect">
            <a:avLst/>
          </a:prstGeom>
          <a:solidFill>
            <a:srgbClr val="1E3C64"/>
          </a:solidFill>
          <a:ln w="12700" cap="flat" cmpd="sng" algn="ctr">
            <a:solidFill>
              <a:srgbClr val="0033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E N</a:t>
            </a: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3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Trans-Med</a:t>
            </a: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3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3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547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37EB4939-BB20-438A-A3F6-150737EDF63A}"/>
              </a:ext>
            </a:extLst>
          </p:cNvPr>
          <p:cNvSpPr txBox="1"/>
          <p:nvPr/>
        </p:nvSpPr>
        <p:spPr>
          <a:xfrm>
            <a:off x="0" y="15746"/>
            <a:ext cx="12192000" cy="908280"/>
          </a:xfrm>
          <a:prstGeom prst="rect">
            <a:avLst/>
          </a:prstGeom>
          <a:solidFill>
            <a:srgbClr val="1E3C64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>
              <a:defRPr sz="2400" b="1">
                <a:solidFill>
                  <a:schemeClr val="bg1"/>
                </a:solidFill>
                <a:latin typeface="Bell MT" panose="02020503060305020303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dirty="0">
                <a:latin typeface="Helvetica Neue" panose="02000503000000020004" pitchFamily="2"/>
              </a:rPr>
              <a:t>Scope of Work and </a:t>
            </a:r>
            <a:r>
              <a:rPr lang="en-US" dirty="0">
                <a:latin typeface="Helvetica Neue" panose="02000503000000020004" pitchFamily="2"/>
              </a:rPr>
              <a:t>Activities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27C8C6FB-FC9B-4F1A-B04F-F36E7D932C27}"/>
              </a:ext>
            </a:extLst>
          </p:cNvPr>
          <p:cNvGrpSpPr/>
          <p:nvPr/>
        </p:nvGrpSpPr>
        <p:grpSpPr>
          <a:xfrm>
            <a:off x="466272" y="1032287"/>
            <a:ext cx="11401876" cy="5792582"/>
            <a:chOff x="1530703" y="454770"/>
            <a:chExt cx="10231211" cy="5792582"/>
          </a:xfrm>
        </p:grpSpPr>
        <p:sp>
          <p:nvSpPr>
            <p:cNvPr id="6" name="Pentagono 5"/>
            <p:cNvSpPr/>
            <p:nvPr/>
          </p:nvSpPr>
          <p:spPr>
            <a:xfrm>
              <a:off x="1530703" y="454770"/>
              <a:ext cx="1872208" cy="1080120"/>
            </a:xfrm>
            <a:prstGeom prst="homePlat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b="1" dirty="0">
                  <a:latin typeface="Helvetica Neue" panose="02000503000000020004" pitchFamily="2"/>
                </a:rPr>
                <a:t>Scope of Work</a:t>
              </a:r>
              <a:endParaRPr lang="en-US" sz="2400" b="1" dirty="0">
                <a:latin typeface="Helvetica Neue" panose="02000503000000020004" pitchFamily="2"/>
              </a:endParaRPr>
            </a:p>
          </p:txBody>
        </p:sp>
        <p:sp>
          <p:nvSpPr>
            <p:cNvPr id="7" name="Pentagono 6"/>
            <p:cNvSpPr/>
            <p:nvPr/>
          </p:nvSpPr>
          <p:spPr>
            <a:xfrm>
              <a:off x="1530703" y="3446585"/>
              <a:ext cx="1872208" cy="1080120"/>
            </a:xfrm>
            <a:prstGeom prst="homePlat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Helvetica Neue" panose="02000503000000020004" pitchFamily="2"/>
                </a:rPr>
                <a:t>Activities</a:t>
              </a: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3402911" y="454770"/>
              <a:ext cx="8359003" cy="2939266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marL="228600" lvl="1" indent="-228600" algn="just">
                <a:spcAft>
                  <a:spcPts val="600"/>
                </a:spcAft>
                <a:buFont typeface="+mj-lt"/>
                <a:buAutoNum type="arabicPeriod"/>
              </a:pPr>
              <a:r>
                <a:rPr lang="en-US" altLang="en-US" sz="1600" b="1" dirty="0">
                  <a:solidFill>
                    <a:srgbClr val="002060"/>
                  </a:solidFill>
                  <a:latin typeface="Bodoni MT" panose="02070603080606020203" pitchFamily="18" charset="0"/>
                </a:rPr>
                <a:t>Engineering Services </a:t>
              </a:r>
              <a:r>
                <a:rPr lang="en-US" altLang="en-US" sz="1600" dirty="0">
                  <a:solidFill>
                    <a:srgbClr val="002060"/>
                  </a:solidFill>
                  <a:latin typeface="Bodoni MT" panose="02070603080606020203" pitchFamily="18" charset="0"/>
                </a:rPr>
                <a:t>(Electrical Plant Design, Technical Assistance, Business Development and  Project Management) via </a:t>
              </a:r>
              <a:r>
                <a:rPr lang="en-US" altLang="en-US" sz="1600" b="1" dirty="0">
                  <a:solidFill>
                    <a:srgbClr val="002060"/>
                  </a:solidFill>
                  <a:latin typeface="Bodoni MT" panose="02070603080606020203" pitchFamily="18" charset="0"/>
                </a:rPr>
                <a:t>International Partnerships </a:t>
              </a:r>
              <a:r>
                <a:rPr lang="en-US" altLang="en-US" sz="1600" dirty="0">
                  <a:solidFill>
                    <a:srgbClr val="002060"/>
                  </a:solidFill>
                  <a:latin typeface="Bodoni MT" panose="02070603080606020203" pitchFamily="18" charset="0"/>
                </a:rPr>
                <a:t>for:</a:t>
              </a:r>
            </a:p>
            <a:p>
              <a:pPr marL="714375" lvl="1" indent="-257175">
                <a:spcAft>
                  <a:spcPts val="600"/>
                </a:spcAft>
                <a:buFont typeface="+mj-lt"/>
                <a:buAutoNum type="arabicPeriod"/>
              </a:pPr>
              <a:r>
                <a:rPr lang="en-US" altLang="en-US" sz="1600" b="1" dirty="0">
                  <a:solidFill>
                    <a:srgbClr val="002060"/>
                  </a:solidFill>
                  <a:latin typeface="Bodoni MT" panose="02070603080606020203" pitchFamily="18" charset="0"/>
                </a:rPr>
                <a:t>Energy Infrastructure Design, Development, Expansion and Interconnection</a:t>
              </a:r>
            </a:p>
            <a:p>
              <a:pPr marL="714375" lvl="1" indent="-257175">
                <a:spcAft>
                  <a:spcPts val="600"/>
                </a:spcAft>
                <a:buFont typeface="+mj-lt"/>
                <a:buAutoNum type="arabicPeriod"/>
              </a:pPr>
              <a:r>
                <a:rPr lang="en-US" altLang="en-US" sz="1600" b="1" dirty="0">
                  <a:solidFill>
                    <a:srgbClr val="002060"/>
                  </a:solidFill>
                  <a:latin typeface="Bodoni MT" panose="02070603080606020203" pitchFamily="18" charset="0"/>
                </a:rPr>
                <a:t>Multi-year Investment plans in the Electricity Sector</a:t>
              </a:r>
            </a:p>
            <a:p>
              <a:pPr marL="714375" lvl="1" indent="-257175">
                <a:spcAft>
                  <a:spcPts val="600"/>
                </a:spcAft>
                <a:buFont typeface="+mj-lt"/>
                <a:buAutoNum type="arabicPeriod"/>
              </a:pPr>
              <a:r>
                <a:rPr lang="en-US" altLang="en-US" sz="1600" b="1" dirty="0">
                  <a:solidFill>
                    <a:srgbClr val="002060"/>
                  </a:solidFill>
                  <a:latin typeface="Bodoni MT" panose="02070603080606020203" pitchFamily="18" charset="0"/>
                </a:rPr>
                <a:t>System Integration (TSO-DSO, Gas – RES – Electricity)</a:t>
              </a:r>
            </a:p>
            <a:p>
              <a:pPr marL="228600" indent="-228600" algn="just">
                <a:spcAft>
                  <a:spcPts val="600"/>
                </a:spcAft>
                <a:buFont typeface="+mj-lt"/>
                <a:buAutoNum type="arabicPeriod"/>
              </a:pPr>
              <a:r>
                <a:rPr lang="en-US" altLang="en-US" sz="1600" b="1" dirty="0">
                  <a:solidFill>
                    <a:srgbClr val="002060"/>
                  </a:solidFill>
                  <a:latin typeface="Bodoni MT" panose="02070603080606020203" pitchFamily="18" charset="0"/>
                </a:rPr>
                <a:t>Business Area. </a:t>
              </a:r>
              <a:r>
                <a:rPr lang="en-US" altLang="en-US" sz="1600" dirty="0">
                  <a:solidFill>
                    <a:srgbClr val="002060"/>
                  </a:solidFill>
                  <a:latin typeface="Bodoni MT" panose="02070603080606020203" pitchFamily="18" charset="0"/>
                </a:rPr>
                <a:t>Electricity, Oil &amp; Gas, TLC, Transport,  Network Systems, for matching supply and demand of </a:t>
              </a:r>
              <a:r>
                <a:rPr lang="en-US" altLang="en-US" sz="1600" b="1" dirty="0">
                  <a:solidFill>
                    <a:srgbClr val="002060"/>
                  </a:solidFill>
                  <a:latin typeface="Bodoni MT" panose="02070603080606020203" pitchFamily="18" charset="0"/>
                </a:rPr>
                <a:t>Engineering Services </a:t>
              </a:r>
              <a:r>
                <a:rPr lang="en-US" altLang="en-US" sz="1600" dirty="0">
                  <a:solidFill>
                    <a:srgbClr val="002060"/>
                  </a:solidFill>
                  <a:latin typeface="Bodoni MT" panose="02070603080606020203" pitchFamily="18" charset="0"/>
                </a:rPr>
                <a:t>(AC, DC HVDC and Hybrid AC/DC applications) for EPC projects and System Development and Integration</a:t>
              </a:r>
              <a:r>
                <a:rPr lang="en-US" altLang="en-US" sz="1600" b="1" dirty="0">
                  <a:solidFill>
                    <a:srgbClr val="002060"/>
                  </a:solidFill>
                  <a:latin typeface="Bodoni MT" panose="02070603080606020203" pitchFamily="18" charset="0"/>
                </a:rPr>
                <a:t>.</a:t>
              </a:r>
              <a:endParaRPr lang="en-US" altLang="en-US" sz="1600" dirty="0">
                <a:solidFill>
                  <a:srgbClr val="002060"/>
                </a:solidFill>
                <a:latin typeface="Bodoni MT" panose="02070603080606020203" pitchFamily="18" charset="0"/>
              </a:endParaRPr>
            </a:p>
            <a:p>
              <a:pPr marL="228600" indent="-228600" algn="just">
                <a:spcAft>
                  <a:spcPts val="600"/>
                </a:spcAft>
                <a:buFont typeface="+mj-lt"/>
                <a:buAutoNum type="arabicPeriod"/>
              </a:pPr>
              <a:r>
                <a:rPr lang="en-US" altLang="en-US" sz="1600" b="1" dirty="0">
                  <a:solidFill>
                    <a:srgbClr val="002060"/>
                  </a:solidFill>
                  <a:latin typeface="Bodoni MT" panose="02070603080606020203" pitchFamily="18" charset="0"/>
                </a:rPr>
                <a:t>Application Area</a:t>
              </a:r>
              <a:r>
                <a:rPr lang="en-US" altLang="en-US" sz="1600" dirty="0">
                  <a:solidFill>
                    <a:srgbClr val="002060"/>
                  </a:solidFill>
                  <a:latin typeface="Bodoni MT" panose="02070603080606020203" pitchFamily="18" charset="0"/>
                </a:rPr>
                <a:t>: Electricity Generation, Transmission and Distribution (lines, stations, conventional and RES power plants, industrial facilities).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3402911" y="3446585"/>
              <a:ext cx="8359002" cy="2800767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539750" indent="-274638" algn="l" defTabSz="898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414463" indent="-342900" algn="l" defTabSz="898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936750" indent="-342900" algn="l" defTabSz="898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459038" indent="-342900" algn="l" defTabSz="898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981325" indent="-342900" algn="l" defTabSz="898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3438525" indent="-342900"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895725" indent="-342900"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4352925" indent="-342900"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810125" indent="-342900"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00100" lvl="1">
                <a:buFont typeface="Calibri" panose="020F0502020204030204" pitchFamily="34" charset="0"/>
                <a:buChar char="#"/>
              </a:pPr>
              <a:r>
                <a:rPr lang="en-US" sz="1600" b="1" dirty="0">
                  <a:solidFill>
                    <a:srgbClr val="002060"/>
                  </a:solidFill>
                  <a:latin typeface="Bodoni MT" panose="02070603080606020203" pitchFamily="18" charset="0"/>
                </a:rPr>
                <a:t>Business Development</a:t>
              </a:r>
            </a:p>
            <a:p>
              <a:pPr marL="800100" lvl="1">
                <a:buFont typeface="Calibri" panose="020F0502020204030204" pitchFamily="34" charset="0"/>
                <a:buChar char="#"/>
              </a:pPr>
              <a:r>
                <a:rPr lang="en-US" sz="1600" b="1" dirty="0">
                  <a:solidFill>
                    <a:srgbClr val="002060"/>
                  </a:solidFill>
                  <a:latin typeface="Bodoni MT" panose="02070603080606020203" pitchFamily="18" charset="0"/>
                </a:rPr>
                <a:t>Project Management</a:t>
              </a:r>
            </a:p>
            <a:p>
              <a:pPr marL="800100" lvl="1">
                <a:buFont typeface="Calibri" panose="020F0502020204030204" pitchFamily="34" charset="0"/>
                <a:buChar char="#"/>
              </a:pPr>
              <a:r>
                <a:rPr lang="en-US" sz="1600" b="1" dirty="0">
                  <a:solidFill>
                    <a:srgbClr val="002060"/>
                  </a:solidFill>
                  <a:latin typeface="Bodoni MT" panose="02070603080606020203" pitchFamily="18" charset="0"/>
                </a:rPr>
                <a:t>Business modeling and planning</a:t>
              </a:r>
            </a:p>
            <a:p>
              <a:pPr marL="800100" lvl="1">
                <a:buFont typeface="Calibri" panose="020F0502020204030204" pitchFamily="34" charset="0"/>
                <a:buChar char="#"/>
              </a:pPr>
              <a:r>
                <a:rPr lang="en-US" sz="1600" b="1" dirty="0">
                  <a:solidFill>
                    <a:srgbClr val="002060"/>
                  </a:solidFill>
                  <a:latin typeface="Bodoni MT" panose="02070603080606020203" pitchFamily="18" charset="0"/>
                </a:rPr>
                <a:t>Power System Expansion</a:t>
              </a:r>
            </a:p>
            <a:p>
              <a:pPr marL="800100" lvl="1">
                <a:buFont typeface="Calibri" panose="020F0502020204030204" pitchFamily="34" charset="0"/>
                <a:buChar char="#"/>
              </a:pPr>
              <a:r>
                <a:rPr lang="en-US" sz="1600" b="1" dirty="0">
                  <a:solidFill>
                    <a:srgbClr val="002060"/>
                  </a:solidFill>
                  <a:latin typeface="Bodoni MT" panose="02070603080606020203" pitchFamily="18" charset="0"/>
                </a:rPr>
                <a:t>Energy Exchange Platforms </a:t>
              </a:r>
              <a:r>
                <a:rPr lang="en-US" sz="1600" dirty="0">
                  <a:solidFill>
                    <a:srgbClr val="002060"/>
                  </a:solidFill>
                  <a:latin typeface="Bodoni MT" panose="02070603080606020203" pitchFamily="18" charset="0"/>
                </a:rPr>
                <a:t>design and implementation</a:t>
              </a:r>
              <a:endParaRPr lang="en-US" sz="1600" b="1" dirty="0">
                <a:solidFill>
                  <a:srgbClr val="002060"/>
                </a:solidFill>
                <a:latin typeface="Bodoni MT" panose="02070603080606020203" pitchFamily="18" charset="0"/>
              </a:endParaRPr>
            </a:p>
            <a:p>
              <a:pPr marL="800100" lvl="1">
                <a:buFont typeface="Calibri" panose="020F0502020204030204" pitchFamily="34" charset="0"/>
                <a:buChar char="#"/>
              </a:pPr>
              <a:r>
                <a:rPr lang="en-US" sz="1600" b="1" dirty="0">
                  <a:solidFill>
                    <a:srgbClr val="002060"/>
                  </a:solidFill>
                  <a:latin typeface="Bodoni MT" panose="02070603080606020203" pitchFamily="18" charset="0"/>
                </a:rPr>
                <a:t>Grid Analysis (static and dynamic, load flows) </a:t>
              </a:r>
            </a:p>
            <a:p>
              <a:pPr marL="800100" lvl="1">
                <a:buFont typeface="Calibri" panose="020F0502020204030204" pitchFamily="34" charset="0"/>
                <a:buChar char="#"/>
              </a:pPr>
              <a:r>
                <a:rPr lang="en-US" sz="1600" b="1" dirty="0">
                  <a:solidFill>
                    <a:srgbClr val="002060"/>
                  </a:solidFill>
                  <a:latin typeface="Bodoni MT" panose="02070603080606020203" pitchFamily="18" charset="0"/>
                </a:rPr>
                <a:t>Plant Engineering (Power and Grid, detailed and as built)</a:t>
              </a:r>
            </a:p>
            <a:p>
              <a:pPr marL="800100" lvl="1">
                <a:buFont typeface="Calibri" panose="020F0502020204030204" pitchFamily="34" charset="0"/>
                <a:buChar char="#"/>
              </a:pPr>
              <a:r>
                <a:rPr lang="en-US" sz="1600" b="1" dirty="0">
                  <a:solidFill>
                    <a:srgbClr val="002060"/>
                  </a:solidFill>
                  <a:latin typeface="Bodoni MT" panose="02070603080606020203" pitchFamily="18" charset="0"/>
                </a:rPr>
                <a:t>Grid Expansion (architecture, scheduling, SWOT and Risk Analysis)</a:t>
              </a:r>
            </a:p>
            <a:p>
              <a:pPr marL="800100" lvl="1">
                <a:buFont typeface="Calibri" panose="020F0502020204030204" pitchFamily="34" charset="0"/>
                <a:buChar char="#"/>
              </a:pPr>
              <a:r>
                <a:rPr lang="en-US" sz="1600" b="1" dirty="0">
                  <a:solidFill>
                    <a:srgbClr val="002060"/>
                  </a:solidFill>
                  <a:latin typeface="Bodoni MT" panose="02070603080606020203" pitchFamily="18" charset="0"/>
                </a:rPr>
                <a:t>Feasibility Studies based on technical, economic and regulatory analysis </a:t>
              </a:r>
            </a:p>
            <a:p>
              <a:pPr marL="800100" lvl="1">
                <a:buFont typeface="Calibri" panose="020F0502020204030204" pitchFamily="34" charset="0"/>
                <a:buChar char="#"/>
              </a:pPr>
              <a:r>
                <a:rPr lang="en-US" sz="1600" b="1" dirty="0">
                  <a:solidFill>
                    <a:srgbClr val="002060"/>
                  </a:solidFill>
                  <a:latin typeface="Bodoni MT" panose="02070603080606020203" pitchFamily="18" charset="0"/>
                </a:rPr>
                <a:t>Technical Assistance (PMC – Project Management Consulting, Engineering Consulting) </a:t>
              </a:r>
            </a:p>
            <a:p>
              <a:pPr marL="800100" lvl="1">
                <a:buFont typeface="Calibri" panose="020F0502020204030204" pitchFamily="34" charset="0"/>
                <a:buChar char="#"/>
              </a:pPr>
              <a:r>
                <a:rPr lang="en-US" sz="1600" b="1" dirty="0">
                  <a:solidFill>
                    <a:srgbClr val="002060"/>
                  </a:solidFill>
                  <a:latin typeface="Bodoni MT" panose="02070603080606020203" pitchFamily="18" charset="0"/>
                </a:rPr>
                <a:t>Economic Analysis and Regulatory Advisory</a:t>
              </a:r>
            </a:p>
          </p:txBody>
        </p:sp>
      </p:grpSp>
      <p:sp>
        <p:nvSpPr>
          <p:cNvPr id="11" name="Rettangolo 10">
            <a:extLst>
              <a:ext uri="{FF2B5EF4-FFF2-40B4-BE49-F238E27FC236}">
                <a16:creationId xmlns:a16="http://schemas.microsoft.com/office/drawing/2014/main" id="{2A400978-4B32-4BB7-857B-BB8C4F20C450}"/>
              </a:ext>
            </a:extLst>
          </p:cNvPr>
          <p:cNvSpPr/>
          <p:nvPr/>
        </p:nvSpPr>
        <p:spPr>
          <a:xfrm>
            <a:off x="143810" y="96253"/>
            <a:ext cx="1491707" cy="755925"/>
          </a:xfrm>
          <a:prstGeom prst="rect">
            <a:avLst/>
          </a:prstGeom>
          <a:solidFill>
            <a:srgbClr val="1E3C64"/>
          </a:solidFill>
          <a:ln w="12700" cap="flat" cmpd="sng" algn="ctr">
            <a:solidFill>
              <a:srgbClr val="0033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E N</a:t>
            </a:r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3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Trans-Med</a:t>
            </a:r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3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3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687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517E6E-A88A-463D-9B9C-ED7B4C809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5615"/>
            <a:ext cx="9144000" cy="128434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Bell MT" panose="02020503060305020303" pitchFamily="18" charset="0"/>
              </a:rPr>
              <a:t>Main Partners</a:t>
            </a:r>
            <a:br>
              <a:rPr lang="en-US" dirty="0">
                <a:solidFill>
                  <a:srgbClr val="002060"/>
                </a:solidFill>
                <a:latin typeface="Bell MT" panose="02020503060305020303" pitchFamily="18" charset="0"/>
              </a:rPr>
            </a:br>
            <a:endParaRPr lang="it-IT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1FDC2E3-ACF9-4485-80A4-D3EA595E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091" y="3602038"/>
            <a:ext cx="11733984" cy="1655762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endParaRPr lang="en-US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algn="l" defTabSz="615950"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  <a:latin typeface="Bell MT" panose="02020503060305020303" pitchFamily="18" charset="0"/>
              </a:rPr>
              <a:t>Giancarlo Manzoni 	Giovanni </a:t>
            </a:r>
            <a:r>
              <a:rPr lang="en-US" dirty="0" err="1">
                <a:solidFill>
                  <a:srgbClr val="002060"/>
                </a:solidFill>
                <a:latin typeface="Bell MT" panose="02020503060305020303" pitchFamily="18" charset="0"/>
              </a:rPr>
              <a:t>Saraceno</a:t>
            </a:r>
            <a:r>
              <a:rPr lang="en-US" dirty="0">
                <a:solidFill>
                  <a:srgbClr val="002060"/>
                </a:solidFill>
                <a:latin typeface="Bell MT" panose="02020503060305020303" pitchFamily="18" charset="0"/>
              </a:rPr>
              <a:t> 		Roberto Gomez 	Bruno Cauzillo</a:t>
            </a:r>
          </a:p>
          <a:p>
            <a:pPr algn="l" defTabSz="717550"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  <a:latin typeface="Bell MT" panose="02020503060305020303" pitchFamily="18" charset="0"/>
              </a:rPr>
              <a:t>Giulio </a:t>
            </a:r>
            <a:r>
              <a:rPr lang="en-US" dirty="0" err="1">
                <a:solidFill>
                  <a:srgbClr val="002060"/>
                </a:solidFill>
                <a:latin typeface="Bell MT" panose="02020503060305020303" pitchFamily="18" charset="0"/>
              </a:rPr>
              <a:t>Santagostino</a:t>
            </a:r>
            <a:r>
              <a:rPr lang="en-US" dirty="0">
                <a:solidFill>
                  <a:srgbClr val="002060"/>
                </a:solidFill>
                <a:latin typeface="Bell MT" panose="02020503060305020303" pitchFamily="18" charset="0"/>
              </a:rPr>
              <a:t>									Michelangelo Celozzi</a:t>
            </a:r>
          </a:p>
          <a:p>
            <a:pPr algn="l"/>
            <a:endParaRPr lang="en-US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algn="l"/>
            <a:endParaRPr lang="en-US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endParaRPr lang="en-US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701C8C8-260E-4AD2-A4B6-30CB8A7BA021}"/>
              </a:ext>
            </a:extLst>
          </p:cNvPr>
          <p:cNvSpPr txBox="1"/>
          <p:nvPr/>
        </p:nvSpPr>
        <p:spPr>
          <a:xfrm>
            <a:off x="0" y="0"/>
            <a:ext cx="12192000" cy="1225913"/>
          </a:xfrm>
          <a:prstGeom prst="rect">
            <a:avLst/>
          </a:prstGeom>
          <a:solidFill>
            <a:srgbClr val="1E3C64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>
              <a:defRPr sz="2400" b="1">
                <a:solidFill>
                  <a:schemeClr val="bg1"/>
                </a:solidFill>
                <a:latin typeface="Bell MT" panose="02020503060305020303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3600" dirty="0"/>
              <a:t>REFERENCES</a:t>
            </a:r>
            <a:endParaRPr lang="en-US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4927BC9-900A-4E48-A009-1E4C7B243661}"/>
              </a:ext>
            </a:extLst>
          </p:cNvPr>
          <p:cNvSpPr/>
          <p:nvPr/>
        </p:nvSpPr>
        <p:spPr>
          <a:xfrm>
            <a:off x="0" y="17834"/>
            <a:ext cx="1802674" cy="1190243"/>
          </a:xfrm>
          <a:prstGeom prst="rect">
            <a:avLst/>
          </a:prstGeom>
          <a:solidFill>
            <a:srgbClr val="1E3C64"/>
          </a:solidFill>
          <a:ln w="12700" cap="flat" cmpd="sng" algn="ctr">
            <a:solidFill>
              <a:srgbClr val="0033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E N</a:t>
            </a:r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3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Trans-Med</a:t>
            </a:r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3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3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l MT" panose="020205030603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372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F8E2E080-8269-45EF-8530-1FBB304DF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108219"/>
              </p:ext>
            </p:extLst>
          </p:nvPr>
        </p:nvGraphicFramePr>
        <p:xfrm>
          <a:off x="792481" y="914401"/>
          <a:ext cx="10598330" cy="3265714"/>
        </p:xfrm>
        <a:graphic>
          <a:graphicData uri="http://schemas.openxmlformats.org/drawingml/2006/table">
            <a:tbl>
              <a:tblPr firstRow="1" firstCol="1" bandRow="1"/>
              <a:tblGrid>
                <a:gridCol w="3660776">
                  <a:extLst>
                    <a:ext uri="{9D8B030D-6E8A-4147-A177-3AD203B41FA5}">
                      <a16:colId xmlns:a16="http://schemas.microsoft.com/office/drawing/2014/main" val="1851573427"/>
                    </a:ext>
                  </a:extLst>
                </a:gridCol>
                <a:gridCol w="6937554">
                  <a:extLst>
                    <a:ext uri="{9D8B030D-6E8A-4147-A177-3AD203B41FA5}">
                      <a16:colId xmlns:a16="http://schemas.microsoft.com/office/drawing/2014/main" val="2923015679"/>
                    </a:ext>
                  </a:extLst>
                </a:gridCol>
              </a:tblGrid>
              <a:tr h="326571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Roberto Gomez Martinelli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20-year experience (1988 – 2008) as Electrical Engineer at CESI (ENEL Group),</a:t>
                      </a:r>
                      <a:endParaRPr lang="it-IT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Senior Expert Engineer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with longstanding international experience in the Electricity Sector for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coordination and management of AC and HVDC projects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20-year experience (1988 – 2008) as Electrical Engineer at CESI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ENEL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Group), in charge of: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Planning, Operational planning and Operation of interconnected systems activities, 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Technical and Economic analysis 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Interconnection and Grid reinforcements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projects;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Power Systems Dynamic analyses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(transient stability and long-term frequency dynamics) and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Modeling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 has been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Power System Project and Coordination Manager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of complex systems, such as: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Long-term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Planning of the Electrical System of Chile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taking into account solutions through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UHAC "highway" at 765kV or HVDC's link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with a capacity of around 12.000 MW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benchmarking of AC and DC links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to interconnect the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Central and Northern regions of Chile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HVDC link Colombia - Panama</a:t>
                      </a: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HVDC links among Saudi Arabia and Egypt,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Assessment 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 the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Maximum Capacity of Non-Conventional Generation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(CMGNC) to be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installed in the interconnected system of Peru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(SEIN). 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6200"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 for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power system modeling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during the last two years he has been involved in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developing several RES user models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wind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and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photovoltaic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to be integrated with the most diffused software for network simulations (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PSS/E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 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PowerFactory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DIgSILENT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).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100"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796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882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06B2082D12D1B41B1D5C3D90D690443" ma:contentTypeVersion="7" ma:contentTypeDescription="Creare un nuovo documento." ma:contentTypeScope="" ma:versionID="681f071a68a345e9f7e728e1f3031932">
  <xsd:schema xmlns:xsd="http://www.w3.org/2001/XMLSchema" xmlns:xs="http://www.w3.org/2001/XMLSchema" xmlns:p="http://schemas.microsoft.com/office/2006/metadata/properties" xmlns:ns3="9fb563d1-0cfc-40b2-aed6-9a718b80d876" targetNamespace="http://schemas.microsoft.com/office/2006/metadata/properties" ma:root="true" ma:fieldsID="c337ad5aebf197c4bed2f29d974d07a2" ns3:_="">
    <xsd:import namespace="9fb563d1-0cfc-40b2-aed6-9a718b80d8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b563d1-0cfc-40b2-aed6-9a718b80d8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9CE66F-A4D7-429D-8AD4-5BE6E7C729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b563d1-0cfc-40b2-aed6-9a718b80d8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EF835E-2212-4590-A10C-96EE897A3E25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9fb563d1-0cfc-40b2-aed6-9a718b80d876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1F90582-208C-4F2A-B386-C108B06569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3283</Words>
  <Application>Microsoft Office PowerPoint</Application>
  <PresentationFormat>Widescreen</PresentationFormat>
  <Paragraphs>222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26" baseType="lpstr">
      <vt:lpstr>Arial</vt:lpstr>
      <vt:lpstr>Bell MT</vt:lpstr>
      <vt:lpstr>Bodoni MT</vt:lpstr>
      <vt:lpstr>Calibri</vt:lpstr>
      <vt:lpstr>Calibri Light</vt:lpstr>
      <vt:lpstr>Century Gothic</vt:lpstr>
      <vt:lpstr>Helvetica Neue</vt:lpstr>
      <vt:lpstr>Symbol</vt:lpstr>
      <vt:lpstr>Times New Roman</vt:lpstr>
      <vt:lpstr>Wingdings</vt:lpstr>
      <vt:lpstr>Office Theme</vt:lpstr>
      <vt:lpstr>Tema di Office</vt:lpstr>
      <vt:lpstr>Presentazione standard di PowerPoint</vt:lpstr>
      <vt:lpstr>Presentazione standard di PowerPoint</vt:lpstr>
      <vt:lpstr>As we are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Main Partners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Michelangelo Celozzi</dc:creator>
  <cp:lastModifiedBy>Michelangelo Celozzi</cp:lastModifiedBy>
  <cp:revision>15</cp:revision>
  <dcterms:created xsi:type="dcterms:W3CDTF">2019-09-09T11:44:57Z</dcterms:created>
  <dcterms:modified xsi:type="dcterms:W3CDTF">2019-12-05T17:31:12Z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0x010100706B2082D12D1B41B1D5C3D90D690443</vt:lpwstr>
  </property>
</Properties>
</file>